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79" r:id="rId2"/>
    <p:sldId id="266" r:id="rId3"/>
    <p:sldId id="267" r:id="rId4"/>
    <p:sldId id="268" r:id="rId5"/>
    <p:sldId id="261" r:id="rId6"/>
    <p:sldId id="262" r:id="rId7"/>
    <p:sldId id="263" r:id="rId8"/>
    <p:sldId id="269" r:id="rId9"/>
    <p:sldId id="271" r:id="rId10"/>
    <p:sldId id="272" r:id="rId11"/>
    <p:sldId id="273" r:id="rId12"/>
    <p:sldId id="275" r:id="rId13"/>
    <p:sldId id="276" r:id="rId14"/>
    <p:sldId id="277" r:id="rId15"/>
    <p:sldId id="27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CFB"/>
    <a:srgbClr val="7D01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/>
    <p:restoredTop sz="79494"/>
  </p:normalViewPr>
  <p:slideViewPr>
    <p:cSldViewPr snapToGrid="0" snapToObjects="1">
      <p:cViewPr varScale="1">
        <p:scale>
          <a:sx n="103" d="100"/>
          <a:sy n="103" d="100"/>
        </p:scale>
        <p:origin x="170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70F66-0325-0E4D-9BF2-8C64ADB85079}" type="datetimeFigureOut">
              <a:rPr kumimoji="1" lang="ko-KR" altLang="en-US" smtClean="0"/>
              <a:t>2018. 7. 31.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C68F8-3750-CA43-89E3-236C82B64C4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1761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68F8-3750-CA43-89E3-236C82B64C48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7072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68F8-3750-CA43-89E3-236C82B64C48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531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95289-43A8-5E4C-8DE7-C6B6E7E805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998" y="741929"/>
            <a:ext cx="9144000" cy="1215601"/>
          </a:xfr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rgbClr val="002CF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ko-KR" dirty="0"/>
              <a:t>Main Title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759B6E-D74B-2942-939B-7570E1AE66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6177" y="2692218"/>
            <a:ext cx="4039644" cy="1655762"/>
          </a:xfrm>
        </p:spPr>
        <p:txBody>
          <a:bodyPr anchor="t" anchorCtr="0"/>
          <a:lstStyle>
            <a:lvl1pPr marL="0" indent="0" algn="ctr">
              <a:buNone/>
              <a:defRPr sz="2400"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R" dirty="0"/>
              <a:t>Name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Email</a:t>
            </a:r>
            <a:endParaRPr kumimoji="1" lang="ko-KR" altLang="en-US" dirty="0"/>
          </a:p>
        </p:txBody>
      </p:sp>
      <p:pic>
        <p:nvPicPr>
          <p:cNvPr id="8" name="Picture 12" descr="ku.png">
            <a:extLst>
              <a:ext uri="{FF2B5EF4-FFF2-40B4-BE49-F238E27FC236}">
                <a16:creationId xmlns:a16="http://schemas.microsoft.com/office/drawing/2014/main" id="{63C05396-AB7E-8044-BDE4-A084E6A38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65" y="2877928"/>
            <a:ext cx="1289748" cy="12897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6C9968-D9AD-6A44-A581-1E1FFB50B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4" t="14395" r="25441" b="20964"/>
          <a:stretch/>
        </p:blipFill>
        <p:spPr>
          <a:xfrm>
            <a:off x="9391385" y="2877928"/>
            <a:ext cx="1344940" cy="1289748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E966E53-F472-184E-8AB6-ED7A8062BD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8637" y="91773"/>
            <a:ext cx="6674721" cy="33719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 baseline="0">
                <a:solidFill>
                  <a:srgbClr val="7D010B"/>
                </a:solidFill>
              </a:defRPr>
            </a:lvl1pPr>
          </a:lstStyle>
          <a:p>
            <a:r>
              <a:rPr kumimoji="1" lang="en-US" altLang="ko-KR" dirty="0"/>
              <a:t>Secondary Title</a:t>
            </a:r>
            <a:endParaRPr kumimoji="1"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7DA2160-52C9-214B-9DAC-F5D6ACC310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6177" y="4829535"/>
            <a:ext cx="4039643" cy="112050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350" baseline="0"/>
            </a:lvl1pPr>
          </a:lstStyle>
          <a:p>
            <a:r>
              <a:rPr kumimoji="1" lang="en-US" altLang="ko-KR" dirty="0"/>
              <a:t>Affiliation</a:t>
            </a:r>
          </a:p>
          <a:p>
            <a:r>
              <a:rPr kumimoji="1" lang="en-US" altLang="ko-KR" dirty="0"/>
              <a:t>Date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50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13ED-EF72-A04D-B3E4-CE7F1C6A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 anchor="ctr" anchorCtr="0">
            <a:normAutofit/>
          </a:bodyPr>
          <a:lstStyle>
            <a:lvl1pPr algn="ctr">
              <a:defRPr sz="2400" b="1" baseline="0">
                <a:solidFill>
                  <a:srgbClr val="002CFB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9B1A94-84C8-437E-81A5-F59A7B9593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11273978" cy="4666154"/>
          </a:xfrm>
        </p:spPr>
        <p:txBody>
          <a:bodyPr/>
          <a:lstStyle>
            <a:lvl2pPr marL="685800" indent="-228600">
              <a:buFont typeface="시스템 서체"/>
              <a:buChar char="-"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4BEF9D9E-9869-E44B-A76B-17D3F1C7FB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FE9F068-4258-BA48-8B6D-6701185B806C}" type="datetime1">
              <a:rPr kumimoji="1" lang="ko-KR" altLang="en-US" smtClean="0"/>
              <a:t>2018. 7. 31.</a:t>
            </a:fld>
            <a:endParaRPr kumimoji="1" lang="ko-KR" altLang="en-US"/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80C173F5-352D-2348-BE81-DE4ECAF7F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kumimoji="1" lang="en" altLang="ko-KR" dirty="0"/>
              <a:t>(Part 1) </a:t>
            </a:r>
            <a:r>
              <a:rPr kumimoji="1" lang="ko-KR" altLang="en-US" dirty="0" err="1"/>
              <a:t>텐서플로우</a:t>
            </a:r>
            <a:r>
              <a:rPr kumimoji="1" lang="en-US" altLang="ko-KR" dirty="0"/>
              <a:t>(</a:t>
            </a:r>
            <a:r>
              <a:rPr kumimoji="1" lang="en" altLang="ko-KR" dirty="0"/>
              <a:t>TensorFlow) </a:t>
            </a:r>
            <a:r>
              <a:rPr kumimoji="1" lang="ko-KR" altLang="en-US" dirty="0"/>
              <a:t>기초 및 실습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85718F2-A468-8440-B9DF-8A0C9314E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4412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B29607-E017-C041-B864-F633431EF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2DBD1E-68C0-CF4E-A3F5-8C95A3E35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586A0-19CF-F14F-86F7-65D5A502B2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fld id="{AFE9F068-4258-BA48-8B6D-6701185B806C}" type="datetime1">
              <a:rPr kumimoji="1" lang="ko-KR" altLang="en-US" smtClean="0"/>
              <a:t>2018. 7. 31.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7C7F60-A7CC-0D4E-9C3D-E44CA5B4E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1FC96-EA37-8B4B-AA2C-A110560CB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fld id="{4A4169E2-950A-7944-BD27-CF97751E7F2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E50C79-BA89-5148-995B-81D7398F0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3" r="8386" b="8041"/>
          <a:stretch/>
        </p:blipFill>
        <p:spPr>
          <a:xfrm>
            <a:off x="0" y="6006230"/>
            <a:ext cx="1277655" cy="8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Calibri" panose="020F0502020204030204" pitchFamily="34" charset="0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oo.gl/M1bqJJ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71DF6-02B5-4426-8D63-4A9B2B426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텐서플로우</a:t>
            </a:r>
            <a:r>
              <a:rPr lang="en-US" altLang="ko-KR" dirty="0"/>
              <a:t>(</a:t>
            </a:r>
            <a:r>
              <a:rPr lang="en" altLang="ko-KR" dirty="0"/>
              <a:t>TensorFlow) </a:t>
            </a:r>
            <a:r>
              <a:rPr lang="ko-KR" altLang="en-US" dirty="0"/>
              <a:t>기초 및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91F08A-1719-4E72-99B1-237CB5045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sz="3400" b="1" dirty="0"/>
              <a:t>조교</a:t>
            </a:r>
            <a:r>
              <a:rPr lang="en-US" altLang="ko-KR" sz="3400" b="1" dirty="0"/>
              <a:t>: </a:t>
            </a:r>
            <a:r>
              <a:rPr lang="ko-KR" altLang="en-US" sz="3400" b="1" dirty="0"/>
              <a:t>윤지석</a:t>
            </a:r>
            <a:endParaRPr lang="en-US" altLang="ko-KR" sz="2600" b="1" dirty="0"/>
          </a:p>
          <a:p>
            <a:endParaRPr lang="en-US" altLang="ko-KR" dirty="0"/>
          </a:p>
          <a:p>
            <a:r>
              <a:rPr lang="ko-KR" altLang="en-US" b="1" dirty="0"/>
              <a:t>강사</a:t>
            </a:r>
            <a:r>
              <a:rPr lang="en-US" altLang="ko-KR" b="1" dirty="0"/>
              <a:t>: </a:t>
            </a:r>
            <a:r>
              <a:rPr lang="ko-KR" altLang="en-US" b="1" dirty="0" err="1"/>
              <a:t>석흥일</a:t>
            </a:r>
            <a:endParaRPr lang="en-US" altLang="ko-KR" b="1" dirty="0"/>
          </a:p>
          <a:p>
            <a:r>
              <a:rPr lang="en-US" altLang="ko-KR" dirty="0"/>
              <a:t>wltjr1007@korea.ac.kr</a:t>
            </a:r>
          </a:p>
          <a:p>
            <a:r>
              <a:rPr lang="en-US" altLang="ko-KR" dirty="0"/>
              <a:t>http://www.ku-milab.org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D252EC-8C6D-48BD-8C56-03C8AD3D5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58637" y="284958"/>
            <a:ext cx="6674721" cy="337199"/>
          </a:xfrm>
        </p:spPr>
        <p:txBody>
          <a:bodyPr/>
          <a:lstStyle/>
          <a:p>
            <a:r>
              <a:rPr lang="en-US" altLang="ko-KR" dirty="0"/>
              <a:t>(Summer School) </a:t>
            </a:r>
            <a:r>
              <a:rPr lang="ko-KR" altLang="en-US" dirty="0" err="1"/>
              <a:t>딥러닝</a:t>
            </a:r>
            <a:r>
              <a:rPr lang="ko-KR" altLang="en-US" dirty="0"/>
              <a:t> 기반 </a:t>
            </a:r>
            <a:r>
              <a:rPr lang="en-US" altLang="ko-KR" dirty="0"/>
              <a:t>Neuroimaging </a:t>
            </a:r>
            <a:r>
              <a:rPr lang="ko-KR" altLang="en-US" dirty="0"/>
              <a:t>데이터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90CD1A-A6BF-4A44-ADDE-4303D5D0E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6177" y="4726546"/>
            <a:ext cx="4039643" cy="11571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/>
              <a:t>고려대학교 뇌공학과</a:t>
            </a:r>
            <a:endParaRPr lang="en-US" altLang="ko-KR" sz="1800" dirty="0"/>
          </a:p>
          <a:p>
            <a:r>
              <a:rPr lang="ko-KR" altLang="en-US" sz="1800" dirty="0"/>
              <a:t>기계지능연구실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4BE32-DA40-4304-A8A9-12C08FA46E43}"/>
              </a:ext>
            </a:extLst>
          </p:cNvPr>
          <p:cNvSpPr txBox="1"/>
          <p:nvPr/>
        </p:nvSpPr>
        <p:spPr>
          <a:xfrm>
            <a:off x="4289472" y="1690369"/>
            <a:ext cx="3613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본 실습은 </a:t>
            </a:r>
            <a:r>
              <a:rPr lang="en-US" altLang="ko-KR" sz="1000" u="sng" dirty="0">
                <a:solidFill>
                  <a:srgbClr val="0070C0"/>
                </a:solidFill>
              </a:rPr>
              <a:t>TensorFlow v1.9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기준으로 진행됩니다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358" y="2879854"/>
            <a:ext cx="2113685" cy="12804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72" y="7241"/>
            <a:ext cx="1033529" cy="9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9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8510-A835-8949-9785-BA37A40A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Session / </a:t>
            </a:r>
            <a:r>
              <a:rPr kumimoji="1" lang="ko-KR" altLang="en-US" dirty="0"/>
              <a:t>입출력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2E5F5E-609D-7040-A42D-FE60D5D562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ko-KR" dirty="0"/>
              <a:t>Session – Tensor</a:t>
            </a:r>
            <a:r>
              <a:rPr kumimoji="1" lang="ko-KR" altLang="en-US" dirty="0"/>
              <a:t>에 대한 계산 실행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operation</a:t>
            </a:r>
            <a:r>
              <a:rPr kumimoji="1" lang="ko-KR" altLang="en-US" dirty="0"/>
              <a:t>을 실행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Feed tensor</a:t>
            </a:r>
            <a:r>
              <a:rPr kumimoji="1" lang="ko-KR" altLang="en-US" dirty="0"/>
              <a:t>를 입력으로 받고</a:t>
            </a:r>
            <a:r>
              <a:rPr kumimoji="1" lang="en-US" altLang="ko-KR" dirty="0"/>
              <a:t>, fetch tensor</a:t>
            </a:r>
            <a:r>
              <a:rPr kumimoji="1" lang="ko-KR" altLang="en-US" dirty="0"/>
              <a:t>를 출력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예</a:t>
            </a:r>
            <a:r>
              <a:rPr kumimoji="1" lang="en-US" altLang="ko-KR" dirty="0"/>
              <a:t>: Result = </a:t>
            </a:r>
            <a:r>
              <a:rPr kumimoji="1" lang="en-US" altLang="ko-KR" dirty="0" err="1"/>
              <a:t>Session.run</a:t>
            </a:r>
            <a:r>
              <a:rPr kumimoji="1" lang="en-US" altLang="ko-KR" dirty="0"/>
              <a:t>(fetch, feed)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Feed Tensor –  </a:t>
            </a:r>
            <a:r>
              <a:rPr kumimoji="1" lang="en-US" altLang="ko-KR" dirty="0" err="1"/>
              <a:t>tf.placeholder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입력을 받을 수 있는 </a:t>
            </a:r>
            <a:r>
              <a:rPr kumimoji="1" lang="en-US" altLang="ko-KR" dirty="0"/>
              <a:t>tensor </a:t>
            </a:r>
            <a:r>
              <a:rPr kumimoji="1" lang="ko-KR" altLang="en-US" dirty="0"/>
              <a:t>생성 방법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cf., </a:t>
            </a:r>
            <a:r>
              <a:rPr kumimoji="1" lang="en-US" altLang="ko-KR" dirty="0" err="1"/>
              <a:t>tf.constant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tf.Variable</a:t>
            </a:r>
            <a:r>
              <a:rPr kumimoji="1" lang="ko-KR" altLang="en-US" dirty="0"/>
              <a:t>은 그래프 구축시 이미 데이터 포함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457200" lvl="1" indent="0" algn="ctr">
              <a:buNone/>
            </a:pPr>
            <a:r>
              <a:rPr kumimoji="1" lang="ko-KR" altLang="en-US" dirty="0"/>
              <a:t>실습 </a:t>
            </a:r>
            <a:r>
              <a:rPr kumimoji="1" lang="en-US" altLang="ko-KR" dirty="0"/>
              <a:t>3. Input and Output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9E61BC-637B-2E4D-8758-7C8693C390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B372C-4966-D24E-A1B4-B254E0C07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ED64C0-E182-BF4B-809A-19818D58E10B}"/>
              </a:ext>
            </a:extLst>
          </p:cNvPr>
          <p:cNvGrpSpPr/>
          <p:nvPr/>
        </p:nvGrpSpPr>
        <p:grpSpPr>
          <a:xfrm>
            <a:off x="7464936" y="963165"/>
            <a:ext cx="4329186" cy="1058532"/>
            <a:chOff x="-1862993" y="3266311"/>
            <a:chExt cx="5882978" cy="14400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6F7C241-04C3-1D44-AAFF-77714DD406D0}"/>
                </a:ext>
              </a:extLst>
            </p:cNvPr>
            <p:cNvSpPr/>
            <p:nvPr/>
          </p:nvSpPr>
          <p:spPr>
            <a:xfrm>
              <a:off x="-1862993" y="3266311"/>
              <a:ext cx="1440000" cy="144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Tensor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(Feed)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E70A38-C80C-CC49-81E3-91DF9BF73140}"/>
                </a:ext>
              </a:extLst>
            </p:cNvPr>
            <p:cNvSpPr txBox="1"/>
            <p:nvPr/>
          </p:nvSpPr>
          <p:spPr>
            <a:xfrm>
              <a:off x="358496" y="3503612"/>
              <a:ext cx="1440000" cy="97947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050" dirty="0"/>
                <a:t>Operation(s)</a:t>
              </a:r>
              <a:endParaRPr lang="ko-KR" altLang="en-US" sz="1050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1601140-E5DD-F940-9834-66861CBDD90C}"/>
                </a:ext>
              </a:extLst>
            </p:cNvPr>
            <p:cNvCxnSpPr>
              <a:cxnSpLocks/>
              <a:stCxn id="7" idx="6"/>
              <a:endCxn id="8" idx="1"/>
            </p:cNvCxnSpPr>
            <p:nvPr/>
          </p:nvCxnSpPr>
          <p:spPr>
            <a:xfrm>
              <a:off x="-422993" y="3986311"/>
              <a:ext cx="781489" cy="7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3D733E6-B085-5843-9953-19050BA06954}"/>
                </a:ext>
              </a:extLst>
            </p:cNvPr>
            <p:cNvSpPr/>
            <p:nvPr/>
          </p:nvSpPr>
          <p:spPr>
            <a:xfrm>
              <a:off x="2579985" y="3266311"/>
              <a:ext cx="1440000" cy="144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Tensor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(Fetch)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482A635-FCB9-B142-861D-5C782435A8EC}"/>
                </a:ext>
              </a:extLst>
            </p:cNvPr>
            <p:cNvCxnSpPr>
              <a:cxnSpLocks/>
              <a:stCxn id="8" idx="3"/>
              <a:endCxn id="10" idx="2"/>
            </p:cNvCxnSpPr>
            <p:nvPr/>
          </p:nvCxnSpPr>
          <p:spPr>
            <a:xfrm flipV="1">
              <a:off x="1798496" y="3986311"/>
              <a:ext cx="781489" cy="7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9279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6F0A2-3E5B-6544-9F94-4004EC138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Neural Network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8A951F-EB60-FA4C-8359-C3007CD9BA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11273978" cy="95814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kumimoji="1" lang="en" altLang="ko-KR" dirty="0"/>
              <a:t>Neural Network(NN, </a:t>
            </a:r>
            <a:r>
              <a:rPr kumimoji="1" lang="ko-KR" altLang="en-US" dirty="0"/>
              <a:t>인공 신경망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만들 수 있는 </a:t>
            </a:r>
            <a:r>
              <a:rPr kumimoji="1" lang="en" altLang="ko-KR" dirty="0"/>
              <a:t>NN API – </a:t>
            </a:r>
            <a:r>
              <a:rPr kumimoji="1" lang="en" altLang="ko-KR" b="1" dirty="0" err="1"/>
              <a:t>tf.nn</a:t>
            </a:r>
            <a:endParaRPr kumimoji="1" lang="en" altLang="ko-KR" b="1" dirty="0"/>
          </a:p>
          <a:p>
            <a:pPr marL="0" indent="0" algn="ctr">
              <a:buNone/>
            </a:pPr>
            <a:r>
              <a:rPr kumimoji="1" lang="en" altLang="ko-KR" dirty="0"/>
              <a:t>NN API </a:t>
            </a:r>
            <a:r>
              <a:rPr kumimoji="1" lang="ko-KR" altLang="en-US" dirty="0"/>
              <a:t>보다 더욱 추상화 된 </a:t>
            </a:r>
            <a:r>
              <a:rPr kumimoji="1" lang="en" altLang="ko-KR" dirty="0"/>
              <a:t>Layer API – </a:t>
            </a:r>
            <a:r>
              <a:rPr kumimoji="1" lang="en" altLang="ko-KR" b="1" dirty="0" err="1"/>
              <a:t>tf.layers</a:t>
            </a:r>
            <a:endParaRPr kumimoji="1" lang="en" altLang="ko-KR" b="1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D3C537-2D53-4348-9336-9A1FF5C031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12F52B-FD09-634F-B6A1-2794A321913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10</a:t>
            </a:fld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32E7FD-58FA-3248-BC7E-09B8AEE2C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853" y="2556677"/>
            <a:ext cx="3340100" cy="2438400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2B4272DC-4ADA-B940-B423-110984AC3F54}"/>
              </a:ext>
            </a:extLst>
          </p:cNvPr>
          <p:cNvGrpSpPr/>
          <p:nvPr/>
        </p:nvGrpSpPr>
        <p:grpSpPr>
          <a:xfrm>
            <a:off x="1281578" y="2274220"/>
            <a:ext cx="4159855" cy="2978510"/>
            <a:chOff x="2676374" y="1776371"/>
            <a:chExt cx="4159855" cy="297851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9C82A021-23BF-4949-B633-641263024D93}"/>
                </a:ext>
              </a:extLst>
            </p:cNvPr>
            <p:cNvGrpSpPr/>
            <p:nvPr/>
          </p:nvGrpSpPr>
          <p:grpSpPr>
            <a:xfrm>
              <a:off x="3126374" y="2477836"/>
              <a:ext cx="566058" cy="1933303"/>
              <a:chOff x="853439" y="1114697"/>
              <a:chExt cx="566058" cy="1933303"/>
            </a:xfrm>
          </p:grpSpPr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CBEB035E-1740-514B-A90C-8B5CDA835D80}"/>
                  </a:ext>
                </a:extLst>
              </p:cNvPr>
              <p:cNvSpPr/>
              <p:nvPr/>
            </p:nvSpPr>
            <p:spPr>
              <a:xfrm>
                <a:off x="853440" y="1114697"/>
                <a:ext cx="566057" cy="56605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016223E0-93D1-154E-A849-4B0B358E0F7F}"/>
                  </a:ext>
                </a:extLst>
              </p:cNvPr>
              <p:cNvSpPr/>
              <p:nvPr/>
            </p:nvSpPr>
            <p:spPr>
              <a:xfrm>
                <a:off x="853440" y="1798320"/>
                <a:ext cx="566057" cy="56605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E99C1254-14AF-1B40-AB56-86F8A90B286C}"/>
                  </a:ext>
                </a:extLst>
              </p:cNvPr>
              <p:cNvSpPr/>
              <p:nvPr/>
            </p:nvSpPr>
            <p:spPr>
              <a:xfrm>
                <a:off x="853439" y="2481943"/>
                <a:ext cx="566057" cy="56605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B387C37-AC51-7D48-9A63-4B788C49E1A9}"/>
                </a:ext>
              </a:extLst>
            </p:cNvPr>
            <p:cNvGrpSpPr/>
            <p:nvPr/>
          </p:nvGrpSpPr>
          <p:grpSpPr>
            <a:xfrm>
              <a:off x="4471850" y="2120538"/>
              <a:ext cx="566057" cy="2634343"/>
              <a:chOff x="2312124" y="762000"/>
              <a:chExt cx="566057" cy="2634343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FF00DEEB-FA7A-8A44-8C5E-BE0987F76304}"/>
                  </a:ext>
                </a:extLst>
              </p:cNvPr>
              <p:cNvSpPr/>
              <p:nvPr/>
            </p:nvSpPr>
            <p:spPr>
              <a:xfrm>
                <a:off x="2312124" y="762000"/>
                <a:ext cx="566057" cy="56605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23368C4B-AF3B-BA4B-BAA1-3A60084F652B}"/>
                  </a:ext>
                </a:extLst>
              </p:cNvPr>
              <p:cNvSpPr/>
              <p:nvPr/>
            </p:nvSpPr>
            <p:spPr>
              <a:xfrm>
                <a:off x="2312124" y="1445623"/>
                <a:ext cx="566057" cy="56605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CE590F70-BE3E-1842-8436-E8EF04EC672F}"/>
                  </a:ext>
                </a:extLst>
              </p:cNvPr>
              <p:cNvSpPr/>
              <p:nvPr/>
            </p:nvSpPr>
            <p:spPr>
              <a:xfrm>
                <a:off x="2312124" y="2146663"/>
                <a:ext cx="566057" cy="56605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B7FB0911-04D2-3042-B023-EE37CA9B956B}"/>
                  </a:ext>
                </a:extLst>
              </p:cNvPr>
              <p:cNvSpPr/>
              <p:nvPr/>
            </p:nvSpPr>
            <p:spPr>
              <a:xfrm>
                <a:off x="2312124" y="2830286"/>
                <a:ext cx="566057" cy="56605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28747F47-267D-B343-B0C8-5D5120139675}"/>
                </a:ext>
              </a:extLst>
            </p:cNvPr>
            <p:cNvSpPr/>
            <p:nvPr/>
          </p:nvSpPr>
          <p:spPr>
            <a:xfrm>
              <a:off x="5817325" y="3161460"/>
              <a:ext cx="566057" cy="5660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098C1EF1-D870-4844-B49C-74E1559C407A}"/>
                </a:ext>
              </a:extLst>
            </p:cNvPr>
            <p:cNvCxnSpPr>
              <a:cxnSpLocks/>
              <a:stCxn id="124" idx="6"/>
              <a:endCxn id="120" idx="1"/>
            </p:cNvCxnSpPr>
            <p:nvPr/>
          </p:nvCxnSpPr>
          <p:spPr>
            <a:xfrm flipV="1">
              <a:off x="3692432" y="2203435"/>
              <a:ext cx="862315" cy="5574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3A05EC6E-203D-D44B-BA14-158DA5DFD7AC}"/>
                </a:ext>
              </a:extLst>
            </p:cNvPr>
            <p:cNvCxnSpPr>
              <a:cxnSpLocks/>
              <a:stCxn id="124" idx="6"/>
              <a:endCxn id="121" idx="1"/>
            </p:cNvCxnSpPr>
            <p:nvPr/>
          </p:nvCxnSpPr>
          <p:spPr>
            <a:xfrm>
              <a:off x="3692432" y="2760865"/>
              <a:ext cx="862315" cy="1261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ECF1578E-132A-B04F-8D9D-02C989D4052F}"/>
                </a:ext>
              </a:extLst>
            </p:cNvPr>
            <p:cNvCxnSpPr>
              <a:cxnSpLocks/>
              <a:stCxn id="124" idx="6"/>
              <a:endCxn id="122" idx="1"/>
            </p:cNvCxnSpPr>
            <p:nvPr/>
          </p:nvCxnSpPr>
          <p:spPr>
            <a:xfrm>
              <a:off x="3692432" y="2760865"/>
              <a:ext cx="862315" cy="8272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E7A9F086-B128-1048-87CA-C816232F8B2B}"/>
                </a:ext>
              </a:extLst>
            </p:cNvPr>
            <p:cNvCxnSpPr>
              <a:cxnSpLocks/>
              <a:stCxn id="124" idx="6"/>
              <a:endCxn id="123" idx="1"/>
            </p:cNvCxnSpPr>
            <p:nvPr/>
          </p:nvCxnSpPr>
          <p:spPr>
            <a:xfrm>
              <a:off x="3692432" y="2760865"/>
              <a:ext cx="862315" cy="1510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2A0762F6-6B43-7F44-9CC1-8C84CE0C1F11}"/>
                </a:ext>
              </a:extLst>
            </p:cNvPr>
            <p:cNvCxnSpPr>
              <a:cxnSpLocks/>
              <a:stCxn id="125" idx="6"/>
              <a:endCxn id="120" idx="2"/>
            </p:cNvCxnSpPr>
            <p:nvPr/>
          </p:nvCxnSpPr>
          <p:spPr>
            <a:xfrm flipV="1">
              <a:off x="3692432" y="2403567"/>
              <a:ext cx="779418" cy="10409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0E5983E4-A270-F649-A4E7-4F1CB4884A84}"/>
                </a:ext>
              </a:extLst>
            </p:cNvPr>
            <p:cNvCxnSpPr>
              <a:cxnSpLocks/>
              <a:stCxn id="125" idx="6"/>
              <a:endCxn id="123" idx="2"/>
            </p:cNvCxnSpPr>
            <p:nvPr/>
          </p:nvCxnSpPr>
          <p:spPr>
            <a:xfrm>
              <a:off x="3692432" y="3444488"/>
              <a:ext cx="779418" cy="10273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8DD9A3D8-E7E4-3D44-AD96-156C3B696DF2}"/>
                </a:ext>
              </a:extLst>
            </p:cNvPr>
            <p:cNvCxnSpPr>
              <a:cxnSpLocks/>
              <a:stCxn id="125" idx="6"/>
              <a:endCxn id="122" idx="2"/>
            </p:cNvCxnSpPr>
            <p:nvPr/>
          </p:nvCxnSpPr>
          <p:spPr>
            <a:xfrm>
              <a:off x="3692432" y="3444488"/>
              <a:ext cx="779418" cy="3437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91E9AD8E-C617-624E-81BC-48B4E604FEA6}"/>
                </a:ext>
              </a:extLst>
            </p:cNvPr>
            <p:cNvCxnSpPr>
              <a:cxnSpLocks/>
              <a:stCxn id="125" idx="6"/>
              <a:endCxn id="121" idx="2"/>
            </p:cNvCxnSpPr>
            <p:nvPr/>
          </p:nvCxnSpPr>
          <p:spPr>
            <a:xfrm flipV="1">
              <a:off x="3692432" y="3087190"/>
              <a:ext cx="779418" cy="3572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545B053C-F787-7546-AA29-14C8937390CE}"/>
                </a:ext>
              </a:extLst>
            </p:cNvPr>
            <p:cNvCxnSpPr>
              <a:cxnSpLocks/>
              <a:stCxn id="126" idx="6"/>
              <a:endCxn id="120" idx="3"/>
            </p:cNvCxnSpPr>
            <p:nvPr/>
          </p:nvCxnSpPr>
          <p:spPr>
            <a:xfrm flipV="1">
              <a:off x="3692431" y="2603698"/>
              <a:ext cx="862316" cy="15244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B2BD1E7A-4974-A642-B6FB-08DD99E2B99F}"/>
                </a:ext>
              </a:extLst>
            </p:cNvPr>
            <p:cNvCxnSpPr>
              <a:cxnSpLocks/>
              <a:stCxn id="126" idx="6"/>
              <a:endCxn id="121" idx="3"/>
            </p:cNvCxnSpPr>
            <p:nvPr/>
          </p:nvCxnSpPr>
          <p:spPr>
            <a:xfrm flipV="1">
              <a:off x="3692431" y="3287321"/>
              <a:ext cx="862316" cy="8407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E2341004-D401-0449-BE4C-E5057BFB4657}"/>
                </a:ext>
              </a:extLst>
            </p:cNvPr>
            <p:cNvCxnSpPr>
              <a:cxnSpLocks/>
              <a:stCxn id="126" idx="6"/>
              <a:endCxn id="123" idx="3"/>
            </p:cNvCxnSpPr>
            <p:nvPr/>
          </p:nvCxnSpPr>
          <p:spPr>
            <a:xfrm>
              <a:off x="3692431" y="4128111"/>
              <a:ext cx="862316" cy="5438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F2627DCC-3FE7-8348-B00B-A1BC60C47C4A}"/>
                </a:ext>
              </a:extLst>
            </p:cNvPr>
            <p:cNvCxnSpPr>
              <a:cxnSpLocks/>
              <a:stCxn id="126" idx="6"/>
              <a:endCxn id="122" idx="3"/>
            </p:cNvCxnSpPr>
            <p:nvPr/>
          </p:nvCxnSpPr>
          <p:spPr>
            <a:xfrm flipV="1">
              <a:off x="3692431" y="3988361"/>
              <a:ext cx="862316" cy="1397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5E4D4964-D40B-404B-BEE3-99D9693B64DE}"/>
                </a:ext>
              </a:extLst>
            </p:cNvPr>
            <p:cNvCxnSpPr>
              <a:cxnSpLocks/>
              <a:stCxn id="120" idx="6"/>
              <a:endCxn id="96" idx="0"/>
            </p:cNvCxnSpPr>
            <p:nvPr/>
          </p:nvCxnSpPr>
          <p:spPr>
            <a:xfrm>
              <a:off x="5037907" y="2403567"/>
              <a:ext cx="1062447" cy="7578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C08BE3D8-86C4-EF4A-8071-A7BD16A4E6CE}"/>
                </a:ext>
              </a:extLst>
            </p:cNvPr>
            <p:cNvCxnSpPr>
              <a:cxnSpLocks/>
              <a:stCxn id="121" idx="6"/>
              <a:endCxn id="96" idx="1"/>
            </p:cNvCxnSpPr>
            <p:nvPr/>
          </p:nvCxnSpPr>
          <p:spPr>
            <a:xfrm>
              <a:off x="5037907" y="3087190"/>
              <a:ext cx="862315" cy="1571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DA5C880C-2059-DC40-B149-6DB23FD15C96}"/>
                </a:ext>
              </a:extLst>
            </p:cNvPr>
            <p:cNvCxnSpPr>
              <a:cxnSpLocks/>
              <a:stCxn id="122" idx="6"/>
              <a:endCxn id="96" idx="3"/>
            </p:cNvCxnSpPr>
            <p:nvPr/>
          </p:nvCxnSpPr>
          <p:spPr>
            <a:xfrm flipV="1">
              <a:off x="5037907" y="3644620"/>
              <a:ext cx="862315" cy="1436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60A26335-21F1-BB48-B15B-F9C99B06E95B}"/>
                </a:ext>
              </a:extLst>
            </p:cNvPr>
            <p:cNvCxnSpPr>
              <a:cxnSpLocks/>
              <a:stCxn id="123" idx="6"/>
              <a:endCxn id="96" idx="4"/>
            </p:cNvCxnSpPr>
            <p:nvPr/>
          </p:nvCxnSpPr>
          <p:spPr>
            <a:xfrm flipV="1">
              <a:off x="5037907" y="3727517"/>
              <a:ext cx="1062447" cy="7443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F1C902-B0A1-B149-BCA4-688E28C5E92E}"/>
                </a:ext>
              </a:extLst>
            </p:cNvPr>
            <p:cNvSpPr txBox="1"/>
            <p:nvPr/>
          </p:nvSpPr>
          <p:spPr>
            <a:xfrm>
              <a:off x="2960912" y="1776371"/>
              <a:ext cx="896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 err="1"/>
                <a:t>입력층</a:t>
              </a:r>
              <a:endParaRPr kumimoji="1" lang="ko-KR" alt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276F90B-B6DA-7B46-9C88-03B9F5880E38}"/>
                </a:ext>
              </a:extLst>
            </p:cNvPr>
            <p:cNvSpPr txBox="1"/>
            <p:nvPr/>
          </p:nvSpPr>
          <p:spPr>
            <a:xfrm>
              <a:off x="4306388" y="1776371"/>
              <a:ext cx="896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 err="1"/>
                <a:t>은닉층</a:t>
              </a:r>
              <a:endParaRPr kumimoji="1" lang="ko-KR" alt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38CE356-BF58-1E4E-ADD5-64C53E9A7BC4}"/>
                </a:ext>
              </a:extLst>
            </p:cNvPr>
            <p:cNvSpPr txBox="1"/>
            <p:nvPr/>
          </p:nvSpPr>
          <p:spPr>
            <a:xfrm>
              <a:off x="5651863" y="1776371"/>
              <a:ext cx="896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 err="1"/>
                <a:t>출력층</a:t>
              </a:r>
              <a:endParaRPr kumimoji="1" lang="ko-KR" altLang="en-US" dirty="0"/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DBB545F4-8786-554A-BCB3-3A20A982373D}"/>
                </a:ext>
              </a:extLst>
            </p:cNvPr>
            <p:cNvCxnSpPr>
              <a:cxnSpLocks/>
              <a:stCxn id="96" idx="6"/>
            </p:cNvCxnSpPr>
            <p:nvPr/>
          </p:nvCxnSpPr>
          <p:spPr>
            <a:xfrm flipV="1">
              <a:off x="6383382" y="3444488"/>
              <a:ext cx="45284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8C9D9795-1EB8-564C-B58C-EAF6F0D793F5}"/>
                </a:ext>
              </a:extLst>
            </p:cNvPr>
            <p:cNvCxnSpPr>
              <a:cxnSpLocks/>
              <a:endCxn id="124" idx="2"/>
            </p:cNvCxnSpPr>
            <p:nvPr/>
          </p:nvCxnSpPr>
          <p:spPr>
            <a:xfrm>
              <a:off x="2676374" y="2760865"/>
              <a:ext cx="4500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CE4C6C98-A9F0-E642-A4FF-96CB4EF5A9E9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>
              <a:off x="2676374" y="3444488"/>
              <a:ext cx="4500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BB3A973A-EC35-B447-9A4D-9FBEA813F3D6}"/>
                </a:ext>
              </a:extLst>
            </p:cNvPr>
            <p:cNvCxnSpPr>
              <a:cxnSpLocks/>
              <a:endCxn id="126" idx="2"/>
            </p:cNvCxnSpPr>
            <p:nvPr/>
          </p:nvCxnSpPr>
          <p:spPr>
            <a:xfrm>
              <a:off x="2676374" y="4128111"/>
              <a:ext cx="45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1FDC7552-9945-1041-8F29-998E5A5828F9}"/>
              </a:ext>
            </a:extLst>
          </p:cNvPr>
          <p:cNvSpPr txBox="1"/>
          <p:nvPr/>
        </p:nvSpPr>
        <p:spPr>
          <a:xfrm>
            <a:off x="4706983" y="5903363"/>
            <a:ext cx="277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실습 </a:t>
            </a:r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/>
              <a:t>Neural Network</a:t>
            </a:r>
            <a:endParaRPr kumimoji="1" lang="ko-KR" alt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88AE721-5091-624F-834A-D2F5458A9E36}"/>
              </a:ext>
            </a:extLst>
          </p:cNvPr>
          <p:cNvSpPr txBox="1"/>
          <p:nvPr/>
        </p:nvSpPr>
        <p:spPr>
          <a:xfrm>
            <a:off x="1281578" y="5252730"/>
            <a:ext cx="415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퍼셉트론</a:t>
            </a:r>
            <a:r>
              <a:rPr kumimoji="1" lang="en-US" altLang="ko-KR" dirty="0"/>
              <a:t>(Perceptron) - </a:t>
            </a:r>
            <a:r>
              <a:rPr kumimoji="1" lang="en-US" altLang="ko-KR" b="1" dirty="0" err="1"/>
              <a:t>tf.layers.dense</a:t>
            </a:r>
            <a:endParaRPr kumimoji="1" lang="ko-KR" altLang="en-US" b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2F12684-9056-344B-B1ED-AFD75F330F01}"/>
              </a:ext>
            </a:extLst>
          </p:cNvPr>
          <p:cNvSpPr txBox="1"/>
          <p:nvPr/>
        </p:nvSpPr>
        <p:spPr>
          <a:xfrm>
            <a:off x="6841581" y="5114230"/>
            <a:ext cx="359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컨볼루션</a:t>
            </a:r>
            <a:r>
              <a:rPr kumimoji="1" lang="en-US" altLang="ko-KR" dirty="0"/>
              <a:t>(Convolution)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algn="ctr"/>
            <a:r>
              <a:rPr kumimoji="1" lang="en-US" altLang="ko-KR" b="1" dirty="0"/>
              <a:t>tf.layers.conv2d</a:t>
            </a:r>
            <a:r>
              <a:rPr kumimoji="1" lang="en-US" altLang="ko-KR" dirty="0"/>
              <a:t> / tf.nn.conv2d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551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F1237-7EC0-1149-BC62-53FFE5A7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Trainer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5ACBF0-2E6D-894C-9F42-61ABE1DCA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6"/>
            <a:ext cx="11273978" cy="25372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/>
              <a:t>자동 미분 및 </a:t>
            </a:r>
            <a:r>
              <a:rPr lang="en-US" altLang="ko-KR" dirty="0"/>
              <a:t>Backpropagation(</a:t>
            </a:r>
            <a:r>
              <a:rPr lang="ko-KR" altLang="en-US" dirty="0" err="1"/>
              <a:t>역전파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API*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b="1" dirty="0" err="1"/>
              <a:t>tf.train.AdamOptimizer</a:t>
            </a:r>
            <a:r>
              <a:rPr lang="en-US" altLang="ko-KR" b="1" dirty="0"/>
              <a:t>(</a:t>
            </a:r>
            <a:r>
              <a:rPr lang="en-US" altLang="ko-KR" b="1" dirty="0" err="1"/>
              <a:t>learning_rate</a:t>
            </a:r>
            <a:r>
              <a:rPr lang="en-US" altLang="ko-KR" b="1" dirty="0"/>
              <a:t>).minimize(loss**)</a:t>
            </a:r>
            <a:endParaRPr lang="en" altLang="ko-KR" b="1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5DC0FD-648D-DF40-84DF-BBEE7B9226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712B7B-2556-BC45-B3CF-079EAF8153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11</a:t>
            </a:fld>
            <a:endParaRPr kumimoji="1"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B9F603E-AC59-9341-98A0-3A2810716EFC}"/>
              </a:ext>
            </a:extLst>
          </p:cNvPr>
          <p:cNvGrpSpPr/>
          <p:nvPr/>
        </p:nvGrpSpPr>
        <p:grpSpPr>
          <a:xfrm>
            <a:off x="1410032" y="3233756"/>
            <a:ext cx="3309745" cy="2586266"/>
            <a:chOff x="3441700" y="2457450"/>
            <a:chExt cx="2260600" cy="19431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27BA083-8B8D-0842-B53B-77085A9DA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1700" y="2457450"/>
              <a:ext cx="2260600" cy="19431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B72C67-2437-A84F-B4E7-58DF0DC5B39E}"/>
                </a:ext>
              </a:extLst>
            </p:cNvPr>
            <p:cNvSpPr/>
            <p:nvPr/>
          </p:nvSpPr>
          <p:spPr>
            <a:xfrm>
              <a:off x="3441700" y="3907632"/>
              <a:ext cx="2260600" cy="492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192671D-9AFB-1A46-AAB2-7CC227DFA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83" y="3071921"/>
            <a:ext cx="4839919" cy="25479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109FB3-B72A-1B47-816D-B6E55CD63D5E}"/>
              </a:ext>
            </a:extLst>
          </p:cNvPr>
          <p:cNvSpPr txBox="1"/>
          <p:nvPr/>
        </p:nvSpPr>
        <p:spPr>
          <a:xfrm>
            <a:off x="4350117" y="5941618"/>
            <a:ext cx="303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실습 </a:t>
            </a:r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en-US" altLang="ko-KR" dirty="0"/>
              <a:t>MNIST-CNN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3A7CB2-C492-DD48-8212-484969A2AB05}"/>
              </a:ext>
            </a:extLst>
          </p:cNvPr>
          <p:cNvSpPr txBox="1"/>
          <p:nvPr/>
        </p:nvSpPr>
        <p:spPr>
          <a:xfrm>
            <a:off x="9889985" y="3358130"/>
            <a:ext cx="2232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연쇄 법칙</a:t>
            </a:r>
            <a:r>
              <a:rPr lang="en-US" altLang="ko-KR" sz="1200" dirty="0"/>
              <a:t>(Chain rule)</a:t>
            </a:r>
            <a:r>
              <a:rPr lang="ko-KR" altLang="en-US" sz="1200" dirty="0"/>
              <a:t>을 사용</a:t>
            </a:r>
            <a:endParaRPr kumimoji="1" lang="en-US" altLang="ko-KR" sz="1200" dirty="0"/>
          </a:p>
          <a:p>
            <a:r>
              <a:rPr kumimoji="1" lang="en-US" altLang="ko-KR" sz="1200" dirty="0"/>
              <a:t>**a.k.a. </a:t>
            </a:r>
            <a:r>
              <a:rPr kumimoji="1" lang="ko-KR" altLang="en-US" sz="1200" dirty="0"/>
              <a:t>오류</a:t>
            </a:r>
            <a:r>
              <a:rPr kumimoji="1" lang="en-US" altLang="ko-KR" sz="1200" dirty="0"/>
              <a:t>(Error)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78017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6DBDF-7A1B-AC44-BE56-09A95848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Tensorboard</a:t>
            </a:r>
            <a:r>
              <a:rPr kumimoji="1" lang="en-US" altLang="ko-KR" dirty="0"/>
              <a:t> and Saver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7705C-79C0-AF43-864C-ED8C0B69B2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kumimoji="1" lang="ko-KR" altLang="en-US" dirty="0" err="1"/>
              <a:t>딥러닝</a:t>
            </a:r>
            <a:r>
              <a:rPr kumimoji="1" lang="ko-KR" altLang="en-US" dirty="0"/>
              <a:t> 학습 시 유용한 시각화 툴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B778A5-7297-2648-B9D9-9B36E38561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D2D003-D8F3-FA46-A257-AF9EE9BD17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12</a:t>
            </a:fld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99D4D-1BAB-424B-B6D5-0EF53193B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1876722"/>
            <a:ext cx="4737100" cy="383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950E2F-5A3C-0A4F-917E-DBF32528A345}"/>
              </a:ext>
            </a:extLst>
          </p:cNvPr>
          <p:cNvSpPr txBox="1"/>
          <p:nvPr/>
        </p:nvSpPr>
        <p:spPr>
          <a:xfrm>
            <a:off x="4153988" y="5811005"/>
            <a:ext cx="407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실습 </a:t>
            </a:r>
            <a:r>
              <a:rPr kumimoji="1" lang="en-US" altLang="ko-KR" dirty="0"/>
              <a:t>6.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Tensorboard</a:t>
            </a:r>
            <a:r>
              <a:rPr kumimoji="1" lang="en-US" altLang="ko-KR" dirty="0"/>
              <a:t> and Saver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348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41084-B798-8940-AF52-72AB6EF2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A57BA-510D-AB44-A48E-82EF56EF09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6786520" cy="4666154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ko-KR" b="1" dirty="0"/>
              <a:t>Graph</a:t>
            </a:r>
          </a:p>
          <a:p>
            <a:pPr marL="0" indent="0" algn="ctr">
              <a:buNone/>
            </a:pPr>
            <a:r>
              <a:rPr kumimoji="1" lang="ko-KR" altLang="en-US" dirty="0"/>
              <a:t>그래프 구축</a:t>
            </a:r>
            <a:r>
              <a:rPr kumimoji="1" lang="en-US" altLang="ko-KR" dirty="0"/>
              <a:t> – </a:t>
            </a:r>
            <a:r>
              <a:rPr kumimoji="1" lang="en-US" altLang="ko-KR" dirty="0" err="1"/>
              <a:t>tf.nn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tf.layers</a:t>
            </a:r>
            <a:endParaRPr kumimoji="1" lang="en-US" altLang="ko-KR" dirty="0"/>
          </a:p>
          <a:p>
            <a:pPr marL="0" indent="0" algn="ctr">
              <a:buNone/>
            </a:pP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/>
              <a:t>Session</a:t>
            </a:r>
          </a:p>
          <a:p>
            <a:pPr marL="0" indent="0" algn="ctr">
              <a:buNone/>
            </a:pPr>
            <a:r>
              <a:rPr kumimoji="1" lang="ko-KR" altLang="en-US" dirty="0"/>
              <a:t>입력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Feeding</a:t>
            </a:r>
          </a:p>
          <a:p>
            <a:pPr marL="0" indent="0" algn="ctr">
              <a:buNone/>
            </a:pPr>
            <a:r>
              <a:rPr kumimoji="1" lang="ko-KR" altLang="en-US" dirty="0"/>
              <a:t>출력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sess.run</a:t>
            </a:r>
            <a:r>
              <a:rPr kumimoji="1" lang="en-US" altLang="ko-KR" dirty="0"/>
              <a:t>(Fetching)</a:t>
            </a:r>
          </a:p>
          <a:p>
            <a:pPr marL="0" indent="0" algn="ctr">
              <a:buNone/>
            </a:pP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/>
              <a:t>Trainer</a:t>
            </a:r>
          </a:p>
          <a:p>
            <a:pPr marL="0" indent="0" algn="ctr">
              <a:buNone/>
            </a:pPr>
            <a:r>
              <a:rPr kumimoji="1" lang="en-US" altLang="ko-KR" dirty="0"/>
              <a:t>Optimizer – </a:t>
            </a:r>
            <a:r>
              <a:rPr kumimoji="1" lang="ko-KR" altLang="en-US" dirty="0"/>
              <a:t>미분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갱신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DD3982-5E32-844E-95CC-ECE18C6964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7FD6AE-B143-E146-8826-FE0C942AF5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13</a:t>
            </a:fld>
            <a:endParaRPr kumimoji="1" lang="ko-KR" altLang="en-US" dirty="0"/>
          </a:p>
        </p:txBody>
      </p:sp>
      <p:pic>
        <p:nvPicPr>
          <p:cNvPr id="6" name="Picture 8" descr="https://www.tensorflow.org/images/tensors_flowing.gif">
            <a:extLst>
              <a:ext uri="{FF2B5EF4-FFF2-40B4-BE49-F238E27FC236}">
                <a16:creationId xmlns:a16="http://schemas.microsoft.com/office/drawing/2014/main" id="{1EC0B8FA-EAFA-F849-9535-FB182D3886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861" y="975722"/>
            <a:ext cx="2937589" cy="52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853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4531C-E56F-1549-9E82-017A97077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감사합니다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E6FDF-210A-3641-A5A5-6257630B21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kumimoji="1" lang="en-US" altLang="ko-KR" dirty="0"/>
              <a:t>Q &amp; A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552EA3-BF03-4241-8A96-40171AAA84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FEB3F1-A23B-4F49-BD9C-CE83D3B539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68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6B18D9-AE70-814B-BF56-48B235AC2A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9EA3912-5875-B14C-BF1C-A092FF39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/>
          <a:lstStyle/>
          <a:p>
            <a:r>
              <a:rPr kumimoji="1" lang="en-US" altLang="ko-KR" dirty="0"/>
              <a:t>Google Colaboratory </a:t>
            </a:r>
            <a:r>
              <a:rPr kumimoji="1" lang="ko-KR" altLang="en-US" dirty="0"/>
              <a:t>실습 환경 준비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C7D0BFB-A1BD-AB4F-BEC3-51B75118AD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11273978" cy="262093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ko-KR" dirty="0" err="1"/>
              <a:t>drive.google.com</a:t>
            </a:r>
            <a:r>
              <a:rPr kumimoji="1" lang="ko-KR" altLang="en-US" dirty="0"/>
              <a:t> 로그인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>
                <a:hlinkClick r:id="rId2"/>
              </a:rPr>
              <a:t>https://goo.gl/M1bqJJ</a:t>
            </a:r>
            <a:r>
              <a:rPr kumimoji="1" lang="ko-KR" altLang="en-US" dirty="0"/>
              <a:t> 접속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Tutorial 1-1 </a:t>
            </a:r>
            <a:r>
              <a:rPr kumimoji="1" lang="ko-KR" altLang="en-US" dirty="0"/>
              <a:t>더블 클릭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연결 프로그램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Colaboratory </a:t>
            </a:r>
            <a:r>
              <a:rPr kumimoji="1" lang="ko-KR" altLang="en-US" dirty="0"/>
              <a:t>클릭</a:t>
            </a:r>
            <a:r>
              <a:rPr kumimoji="1"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왼쪽 상단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실습 모드에서 열기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클릭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셀 실행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각 셀의 재생 버튼 또는 단축키 사용</a:t>
            </a:r>
            <a:r>
              <a:rPr kumimoji="1" lang="en-US" altLang="ko-KR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endParaRPr kumimoji="1"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E2F9637-C614-FF45-8CB9-7C6781A33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69" t="13455" r="7247"/>
          <a:stretch/>
        </p:blipFill>
        <p:spPr>
          <a:xfrm>
            <a:off x="670722" y="4039837"/>
            <a:ext cx="2757080" cy="17830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D35E1A-61E4-3B4A-97C3-8BB97AC4C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800" y="4041704"/>
            <a:ext cx="4570399" cy="17812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5EF2384-02CC-194F-A53B-D62A33CB2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232" y="3982076"/>
            <a:ext cx="2713758" cy="267081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143AD2-31BD-644A-8494-3386BF5CBC73}"/>
              </a:ext>
            </a:extLst>
          </p:cNvPr>
          <p:cNvSpPr/>
          <p:nvPr/>
        </p:nvSpPr>
        <p:spPr>
          <a:xfrm>
            <a:off x="1131570" y="4812030"/>
            <a:ext cx="2023110" cy="30861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673A25-FF75-1949-8AD1-1326322ED91C}"/>
              </a:ext>
            </a:extLst>
          </p:cNvPr>
          <p:cNvSpPr/>
          <p:nvPr/>
        </p:nvSpPr>
        <p:spPr>
          <a:xfrm>
            <a:off x="4137660" y="4960620"/>
            <a:ext cx="1840230" cy="4114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55227C-C550-C945-B8FC-977EE5EA12A4}"/>
              </a:ext>
            </a:extLst>
          </p:cNvPr>
          <p:cNvSpPr/>
          <p:nvPr/>
        </p:nvSpPr>
        <p:spPr>
          <a:xfrm>
            <a:off x="8903970" y="4274820"/>
            <a:ext cx="2080260" cy="12496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슬라이드 번호 개체 틀 4">
            <a:extLst>
              <a:ext uri="{FF2B5EF4-FFF2-40B4-BE49-F238E27FC236}">
                <a16:creationId xmlns:a16="http://schemas.microsoft.com/office/drawing/2014/main" id="{91276A4D-43D8-5048-9930-F87F7B6E83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454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694B6D-1488-0D40-9042-CEDBA02366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BA661B-5B7C-0946-978A-5C37E76CCE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6410" y="2445846"/>
            <a:ext cx="5813866" cy="2107337"/>
          </a:xfrm>
        </p:spPr>
        <p:txBody>
          <a:bodyPr/>
          <a:lstStyle/>
          <a:p>
            <a:pPr marL="0" indent="0" algn="ctr">
              <a:buNone/>
            </a:pPr>
            <a:r>
              <a:rPr kumimoji="1" lang="ko-KR" altLang="en-US" b="1" dirty="0"/>
              <a:t>계산식</a:t>
            </a:r>
            <a:r>
              <a:rPr kumimoji="1" lang="ko-KR" altLang="en-US" dirty="0"/>
              <a:t>을</a:t>
            </a:r>
          </a:p>
          <a:p>
            <a:pPr marL="0" indent="0" algn="ctr">
              <a:buNone/>
            </a:pPr>
            <a:r>
              <a:rPr kumimoji="1" lang="en" altLang="ko-KR" b="1" dirty="0"/>
              <a:t>Tensor</a:t>
            </a:r>
            <a:r>
              <a:rPr kumimoji="1" lang="en" altLang="ko-KR" dirty="0"/>
              <a:t>: </a:t>
            </a:r>
            <a:r>
              <a:rPr kumimoji="1" lang="ko-KR" altLang="en-US" dirty="0" err="1"/>
              <a:t>텐서로</a:t>
            </a:r>
            <a:r>
              <a:rPr kumimoji="1" lang="ko-KR" altLang="en-US" dirty="0"/>
              <a:t> 형성된 그래프로</a:t>
            </a:r>
          </a:p>
          <a:p>
            <a:pPr marL="0" indent="0" algn="ctr">
              <a:buNone/>
            </a:pPr>
            <a:r>
              <a:rPr kumimoji="1" lang="en" altLang="ko-KR" b="1" dirty="0"/>
              <a:t>Flow</a:t>
            </a:r>
            <a:r>
              <a:rPr kumimoji="1" lang="en" altLang="ko-KR" dirty="0"/>
              <a:t>: </a:t>
            </a:r>
            <a:r>
              <a:rPr kumimoji="1" lang="ko-KR" altLang="en-US" dirty="0"/>
              <a:t>흘려 보내</a:t>
            </a:r>
          </a:p>
          <a:p>
            <a:pPr marL="0" indent="0" algn="ctr">
              <a:buNone/>
            </a:pPr>
            <a:r>
              <a:rPr kumimoji="1" lang="ko-KR" altLang="en-US" b="1" dirty="0"/>
              <a:t>풀어주는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라이브러리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4DD7C9-21B3-6E42-B6C1-886EEC3E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799" y="260728"/>
            <a:ext cx="1729088" cy="147365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605218C-7A77-D94A-8CEF-DE956A89D262}"/>
              </a:ext>
            </a:extLst>
          </p:cNvPr>
          <p:cNvGrpSpPr/>
          <p:nvPr/>
        </p:nvGrpSpPr>
        <p:grpSpPr>
          <a:xfrm>
            <a:off x="7875494" y="4126097"/>
            <a:ext cx="3155148" cy="1979532"/>
            <a:chOff x="6249452" y="4411980"/>
            <a:chExt cx="3155148" cy="197953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DC8E8A3-A96F-FE40-91B0-D491E2648C93}"/>
                </a:ext>
              </a:extLst>
            </p:cNvPr>
            <p:cNvGrpSpPr/>
            <p:nvPr/>
          </p:nvGrpSpPr>
          <p:grpSpPr>
            <a:xfrm>
              <a:off x="6249452" y="4411980"/>
              <a:ext cx="3155148" cy="1979532"/>
              <a:chOff x="943428" y="3293914"/>
              <a:chExt cx="3155148" cy="197953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E4EDDD6-3C8F-EF4E-BE92-B8E648B106EA}"/>
                  </a:ext>
                </a:extLst>
              </p:cNvPr>
              <p:cNvSpPr/>
              <p:nvPr/>
            </p:nvSpPr>
            <p:spPr>
              <a:xfrm>
                <a:off x="943428" y="3293914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C06A226-0300-3740-83BF-3D686FB1E076}"/>
                  </a:ext>
                </a:extLst>
              </p:cNvPr>
              <p:cNvSpPr/>
              <p:nvPr/>
            </p:nvSpPr>
            <p:spPr>
              <a:xfrm>
                <a:off x="943428" y="4323327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4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직선 화살표 연결선 12">
                <a:extLst>
                  <a:ext uri="{FF2B5EF4-FFF2-40B4-BE49-F238E27FC236}">
                    <a16:creationId xmlns:a16="http://schemas.microsoft.com/office/drawing/2014/main" id="{B2CD7E11-5244-1A4C-9A18-2ED96FF88EDE}"/>
                  </a:ext>
                </a:extLst>
              </p:cNvPr>
              <p:cNvCxnSpPr>
                <a:cxnSpLocks/>
                <a:stCxn id="13" idx="6"/>
                <a:endCxn id="15" idx="2"/>
              </p:cNvCxnSpPr>
              <p:nvPr/>
            </p:nvCxnSpPr>
            <p:spPr>
              <a:xfrm flipV="1">
                <a:off x="1576841" y="4296659"/>
                <a:ext cx="393262" cy="343375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E39D28-F6A7-C945-B78C-292800DB415E}"/>
                  </a:ext>
                </a:extLst>
              </p:cNvPr>
              <p:cNvSpPr txBox="1"/>
              <p:nvPr/>
            </p:nvSpPr>
            <p:spPr>
              <a:xfrm>
                <a:off x="1772103" y="3927327"/>
                <a:ext cx="396000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X</a:t>
                </a:r>
                <a:endParaRPr lang="ko-KR" altLang="en-US" dirty="0"/>
              </a:p>
            </p:txBody>
          </p:sp>
          <p:cxnSp>
            <p:nvCxnSpPr>
              <p:cNvPr id="16" name="직선 화살표 연결선 14">
                <a:extLst>
                  <a:ext uri="{FF2B5EF4-FFF2-40B4-BE49-F238E27FC236}">
                    <a16:creationId xmlns:a16="http://schemas.microsoft.com/office/drawing/2014/main" id="{0BBD5FC4-DA53-2049-A491-721E7577FBC1}"/>
                  </a:ext>
                </a:extLst>
              </p:cNvPr>
              <p:cNvCxnSpPr>
                <a:cxnSpLocks/>
                <a:stCxn id="12" idx="6"/>
                <a:endCxn id="15" idx="0"/>
              </p:cNvCxnSpPr>
              <p:nvPr/>
            </p:nvCxnSpPr>
            <p:spPr>
              <a:xfrm>
                <a:off x="1576841" y="3610621"/>
                <a:ext cx="393262" cy="316706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CA5B1310-4EEA-EB49-B35B-387CD8C6F2B9}"/>
                  </a:ext>
                </a:extLst>
              </p:cNvPr>
              <p:cNvSpPr/>
              <p:nvPr/>
            </p:nvSpPr>
            <p:spPr>
              <a:xfrm>
                <a:off x="2499927" y="4640033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73E431-689B-FF4C-B88E-5E41A2E0C4C0}"/>
                  </a:ext>
                </a:extLst>
              </p:cNvPr>
              <p:cNvSpPr txBox="1"/>
              <p:nvPr/>
            </p:nvSpPr>
            <p:spPr>
              <a:xfrm>
                <a:off x="2618633" y="3927327"/>
                <a:ext cx="396000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+</a:t>
                </a:r>
                <a:endParaRPr lang="ko-KR" altLang="en-US" dirty="0"/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B77799E5-AAD4-4C41-A0CD-99502120800A}"/>
                  </a:ext>
                </a:extLst>
              </p:cNvPr>
              <p:cNvCxnSpPr>
                <a:cxnSpLocks/>
                <a:stCxn id="15" idx="3"/>
                <a:endCxn id="18" idx="1"/>
              </p:cNvCxnSpPr>
              <p:nvPr/>
            </p:nvCxnSpPr>
            <p:spPr>
              <a:xfrm>
                <a:off x="2168103" y="4111993"/>
                <a:ext cx="45053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CB56C84E-8F2B-AF4C-8A1B-86E7B344F68F}"/>
                  </a:ext>
                </a:extLst>
              </p:cNvPr>
              <p:cNvCxnSpPr>
                <a:cxnSpLocks/>
                <a:stCxn id="17" idx="0"/>
                <a:endCxn id="18" idx="2"/>
              </p:cNvCxnSpPr>
              <p:nvPr/>
            </p:nvCxnSpPr>
            <p:spPr>
              <a:xfrm flipH="1" flipV="1">
                <a:off x="2816633" y="4296659"/>
                <a:ext cx="1" cy="3433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D6AA60A-39BA-A644-8099-F3ED549D00A4}"/>
                  </a:ext>
                </a:extLst>
              </p:cNvPr>
              <p:cNvSpPr/>
              <p:nvPr/>
            </p:nvSpPr>
            <p:spPr>
              <a:xfrm>
                <a:off x="3465163" y="3808620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D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2A8E63CF-43A2-1F44-91A9-DBFBD1850066}"/>
                  </a:ext>
                </a:extLst>
              </p:cNvPr>
              <p:cNvCxnSpPr>
                <a:cxnSpLocks/>
                <a:stCxn id="18" idx="3"/>
                <a:endCxn id="21" idx="2"/>
              </p:cNvCxnSpPr>
              <p:nvPr/>
            </p:nvCxnSpPr>
            <p:spPr>
              <a:xfrm>
                <a:off x="3014633" y="4111993"/>
                <a:ext cx="450530" cy="133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0BE11B-B250-2A42-9F69-08C9F14AE67F}"/>
                </a:ext>
              </a:extLst>
            </p:cNvPr>
            <p:cNvSpPr txBox="1"/>
            <p:nvPr/>
          </p:nvSpPr>
          <p:spPr>
            <a:xfrm>
              <a:off x="8800221" y="5916451"/>
              <a:ext cx="502817" cy="316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/>
                <a:t>D=?</a:t>
              </a:r>
              <a:endParaRPr kumimoji="1" lang="ko-KR" altLang="en-US" sz="1400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090D4B6E-2885-A646-B18A-9F4E2688A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477" y="196413"/>
            <a:ext cx="5163182" cy="3678964"/>
          </a:xfrm>
          <a:prstGeom prst="rect">
            <a:avLst/>
          </a:prstGeom>
        </p:spPr>
      </p:pic>
      <p:sp>
        <p:nvSpPr>
          <p:cNvPr id="25" name="슬라이드 번호 개체 틀 4">
            <a:extLst>
              <a:ext uri="{FF2B5EF4-FFF2-40B4-BE49-F238E27FC236}">
                <a16:creationId xmlns:a16="http://schemas.microsoft.com/office/drawing/2014/main" id="{7C48AC32-F6AB-DC44-AFB1-7C9EB03C6C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7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E0FF0A-455C-3F44-A843-37334AB06D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DA4D74-0820-D447-99FE-4C2DBA3955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7C17A78-D08D-A94D-B167-841D2F769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068"/>
          </a:xfrm>
        </p:spPr>
        <p:txBody>
          <a:bodyPr/>
          <a:lstStyle/>
          <a:p>
            <a:r>
              <a:rPr kumimoji="1" lang="en-US" altLang="ko-KR" dirty="0"/>
              <a:t>Tensorflow </a:t>
            </a:r>
            <a:r>
              <a:rPr kumimoji="1" lang="ko-KR" altLang="en-US" dirty="0"/>
              <a:t>구성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92931E0-8905-E24E-8F0D-60441729F2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0622" y="2216923"/>
            <a:ext cx="6123255" cy="29078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" altLang="ko-KR" sz="2400" b="1" dirty="0"/>
              <a:t>API</a:t>
            </a:r>
            <a:r>
              <a:rPr kumimoji="1" lang="en" altLang="ko-KR" sz="2400" dirty="0"/>
              <a:t> (Application Programming Interface)</a:t>
            </a:r>
          </a:p>
          <a:p>
            <a:pPr marL="0" indent="0" algn="ctr">
              <a:buNone/>
            </a:pPr>
            <a:r>
              <a:rPr kumimoji="1" lang="en" altLang="ko-KR" sz="2400" dirty="0"/>
              <a:t>CPU </a:t>
            </a:r>
            <a:r>
              <a:rPr kumimoji="1" lang="ko-KR" altLang="en-US" sz="2400" dirty="0"/>
              <a:t>및 </a:t>
            </a:r>
            <a:r>
              <a:rPr kumimoji="1" lang="en" altLang="ko-KR" sz="2400" dirty="0"/>
              <a:t>GPU</a:t>
            </a:r>
            <a:r>
              <a:rPr kumimoji="1" lang="ko-KR" altLang="en-US" sz="2400" dirty="0"/>
              <a:t>에서 사용될 미리 정의된 </a:t>
            </a:r>
            <a:r>
              <a:rPr kumimoji="1" lang="ko-KR" altLang="en-US" sz="2400" b="1" dirty="0"/>
              <a:t>명령어</a:t>
            </a:r>
          </a:p>
          <a:p>
            <a:pPr marL="0" indent="0" algn="ctr">
              <a:buNone/>
            </a:pPr>
            <a:endParaRPr kumimoji="1" lang="ko-KR" altLang="en-US" sz="2400" dirty="0"/>
          </a:p>
          <a:p>
            <a:pPr marL="0" indent="0" algn="ctr">
              <a:buNone/>
            </a:pPr>
            <a:r>
              <a:rPr kumimoji="1" lang="en" altLang="ko-KR" sz="2400" dirty="0"/>
              <a:t>Tensorflow API: </a:t>
            </a:r>
            <a:r>
              <a:rPr kumimoji="1" lang="en" altLang="ko-KR" sz="2400" dirty="0" err="1"/>
              <a:t>tf.add</a:t>
            </a:r>
            <a:r>
              <a:rPr kumimoji="1" lang="en" altLang="ko-KR" sz="2400" dirty="0"/>
              <a:t>(A, B)</a:t>
            </a:r>
          </a:p>
          <a:p>
            <a:pPr marL="0" indent="0" algn="ctr">
              <a:buNone/>
            </a:pPr>
            <a:r>
              <a:rPr kumimoji="1" lang="en" altLang="ko-KR" sz="2400" dirty="0"/>
              <a:t>↓</a:t>
            </a:r>
          </a:p>
          <a:p>
            <a:pPr marL="0" indent="0" algn="ctr">
              <a:buNone/>
            </a:pPr>
            <a:r>
              <a:rPr kumimoji="1" lang="en" altLang="ko-KR" sz="2400" dirty="0"/>
              <a:t>CPU / GPU: A+B</a:t>
            </a:r>
            <a:endParaRPr kumimoji="1" lang="ko-KR" altLang="en-US" sz="2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A8B3442-F99B-3C4A-A681-AD57BF98DF15}"/>
              </a:ext>
            </a:extLst>
          </p:cNvPr>
          <p:cNvGrpSpPr/>
          <p:nvPr/>
        </p:nvGrpSpPr>
        <p:grpSpPr>
          <a:xfrm>
            <a:off x="6927060" y="1808493"/>
            <a:ext cx="4905041" cy="3726849"/>
            <a:chOff x="405669" y="1937691"/>
            <a:chExt cx="2871853" cy="21820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7B8557E-5ACD-F947-AF3C-7BC684105740}"/>
                </a:ext>
              </a:extLst>
            </p:cNvPr>
            <p:cNvGrpSpPr/>
            <p:nvPr/>
          </p:nvGrpSpPr>
          <p:grpSpPr>
            <a:xfrm>
              <a:off x="405669" y="1937692"/>
              <a:ext cx="2299081" cy="2182033"/>
              <a:chOff x="2082204" y="1276388"/>
              <a:chExt cx="3065443" cy="2909377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7436983A-DD97-AE48-BAA8-0A1C2B74DC55}"/>
                  </a:ext>
                </a:extLst>
              </p:cNvPr>
              <p:cNvGrpSpPr/>
              <p:nvPr/>
            </p:nvGrpSpPr>
            <p:grpSpPr>
              <a:xfrm>
                <a:off x="2639476" y="1276388"/>
                <a:ext cx="2508171" cy="2909377"/>
                <a:chOff x="1403430" y="1924088"/>
                <a:chExt cx="2508171" cy="2909377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4DD409B-74B5-A945-9848-BC60FF6C1979}"/>
                    </a:ext>
                  </a:extLst>
                </p:cNvPr>
                <p:cNvSpPr/>
                <p:nvPr/>
              </p:nvSpPr>
              <p:spPr>
                <a:xfrm>
                  <a:off x="1403438" y="1924088"/>
                  <a:ext cx="2508163" cy="45296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Estimator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17C88648-9692-7147-97FB-CF6268A17502}"/>
                    </a:ext>
                  </a:extLst>
                </p:cNvPr>
                <p:cNvSpPr/>
                <p:nvPr/>
              </p:nvSpPr>
              <p:spPr>
                <a:xfrm>
                  <a:off x="1403437" y="2540075"/>
                  <a:ext cx="2508163" cy="45296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600" dirty="0" err="1">
                      <a:solidFill>
                        <a:schemeClr val="tx1"/>
                      </a:solidFill>
                    </a:rPr>
                    <a:t>tf.layers</a:t>
                  </a:r>
                  <a:r>
                    <a:rPr lang="en-US" altLang="ko-KR" sz="1600" dirty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altLang="ko-KR" sz="1600" dirty="0" err="1">
                      <a:solidFill>
                        <a:schemeClr val="tx1"/>
                      </a:solidFill>
                    </a:rPr>
                    <a:t>tf.losses</a:t>
                  </a:r>
                  <a:r>
                    <a:rPr lang="en-US" altLang="ko-KR" sz="1600" dirty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altLang="ko-KR" sz="1600" dirty="0" err="1">
                      <a:solidFill>
                        <a:schemeClr val="tx1"/>
                      </a:solidFill>
                    </a:rPr>
                    <a:t>tf.metrics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F4080C50-87B7-F945-8B52-CAF3B2DB76CE}"/>
                    </a:ext>
                  </a:extLst>
                </p:cNvPr>
                <p:cNvSpPr/>
                <p:nvPr/>
              </p:nvSpPr>
              <p:spPr>
                <a:xfrm>
                  <a:off x="1403437" y="3156062"/>
                  <a:ext cx="2508163" cy="45296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Python Tensorflow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BE71F96C-BD3C-334C-ABA0-033751206AD9}"/>
                    </a:ext>
                  </a:extLst>
                </p:cNvPr>
                <p:cNvSpPr/>
                <p:nvPr/>
              </p:nvSpPr>
              <p:spPr>
                <a:xfrm>
                  <a:off x="1403437" y="3767435"/>
                  <a:ext cx="2508163" cy="45296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C++ Tensorflow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2689FD2F-A54E-944A-AF7A-342DA580CC1E}"/>
                    </a:ext>
                  </a:extLst>
                </p:cNvPr>
                <p:cNvGrpSpPr/>
                <p:nvPr/>
              </p:nvGrpSpPr>
              <p:grpSpPr>
                <a:xfrm>
                  <a:off x="1403430" y="4378808"/>
                  <a:ext cx="2508170" cy="454657"/>
                  <a:chOff x="1403434" y="4463967"/>
                  <a:chExt cx="1873507" cy="454657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8552E22-3536-6B4C-BE68-74F4FE5894FB}"/>
                      </a:ext>
                    </a:extLst>
                  </p:cNvPr>
                  <p:cNvSpPr/>
                  <p:nvPr/>
                </p:nvSpPr>
                <p:spPr>
                  <a:xfrm>
                    <a:off x="1403434" y="4463967"/>
                    <a:ext cx="869085" cy="454657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/>
                        </a:solidFill>
                      </a:rPr>
                      <a:t>CPU</a:t>
                    </a:r>
                    <a:endParaRPr lang="ko-KR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E89E2693-1575-0B48-BC0F-D8FAB3B38145}"/>
                      </a:ext>
                    </a:extLst>
                  </p:cNvPr>
                  <p:cNvSpPr/>
                  <p:nvPr/>
                </p:nvSpPr>
                <p:spPr>
                  <a:xfrm>
                    <a:off x="2407857" y="4464812"/>
                    <a:ext cx="869084" cy="45296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/>
                        </a:solidFill>
                      </a:rPr>
                      <a:t>GPU</a:t>
                    </a:r>
                    <a:endParaRPr lang="ko-KR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3C7D10-E0CD-B34F-AE12-4DB64B1E27E2}"/>
                  </a:ext>
                </a:extLst>
              </p:cNvPr>
              <p:cNvGrpSpPr/>
              <p:nvPr/>
            </p:nvGrpSpPr>
            <p:grpSpPr>
              <a:xfrm>
                <a:off x="2082204" y="1276388"/>
                <a:ext cx="387591" cy="2907687"/>
                <a:chOff x="1805804" y="1181138"/>
                <a:chExt cx="387591" cy="5815374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CE1D98B3-EC5E-ED45-AB2B-39E995F523EA}"/>
                    </a:ext>
                  </a:extLst>
                </p:cNvPr>
                <p:cNvGrpSpPr/>
                <p:nvPr/>
              </p:nvGrpSpPr>
              <p:grpSpPr>
                <a:xfrm>
                  <a:off x="1805804" y="1181138"/>
                  <a:ext cx="387589" cy="2907686"/>
                  <a:chOff x="6179899" y="5623754"/>
                  <a:chExt cx="387589" cy="2952796"/>
                </a:xfrm>
              </p:grpSpPr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1A07E7A0-252D-2240-8F37-4C46BE4617D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888167" y="6915486"/>
                    <a:ext cx="2952796" cy="369331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ko-KR" altLang="en-US" sz="2000" dirty="0">
                        <a:solidFill>
                          <a:srgbClr val="0070C0"/>
                        </a:solidFill>
                      </a:rPr>
                      <a:t>자동화</a:t>
                    </a:r>
                  </a:p>
                </p:txBody>
              </p: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326C4013-3DD6-EE41-82C1-C1262CF0E4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67488" y="5623754"/>
                    <a:ext cx="0" cy="2952796"/>
                  </a:xfrm>
                  <a:prstGeom prst="straightConnector1">
                    <a:avLst/>
                  </a:prstGeom>
                  <a:ln w="762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22B87C92-E569-3C43-9867-7170EDF87D33}"/>
                    </a:ext>
                  </a:extLst>
                </p:cNvPr>
                <p:cNvGrpSpPr/>
                <p:nvPr/>
              </p:nvGrpSpPr>
              <p:grpSpPr>
                <a:xfrm>
                  <a:off x="1834299" y="4088824"/>
                  <a:ext cx="359096" cy="2907688"/>
                  <a:chOff x="1522091" y="2824414"/>
                  <a:chExt cx="359096" cy="2952798"/>
                </a:xfrm>
              </p:grpSpPr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EB4BE7CA-D31D-7941-AAE6-8E64000443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81187" y="2824414"/>
                    <a:ext cx="0" cy="2952796"/>
                  </a:xfrm>
                  <a:prstGeom prst="straightConnector1">
                    <a:avLst/>
                  </a:prstGeom>
                  <a:ln w="762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F1F258C-C0A7-7D46-BA99-74BB8DD364C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01868" y="4144642"/>
                    <a:ext cx="2952793" cy="3123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2000" dirty="0">
                        <a:solidFill>
                          <a:srgbClr val="FF0000"/>
                        </a:solidFill>
                      </a:rPr>
                      <a:t>최적화</a:t>
                    </a:r>
                  </a:p>
                </p:txBody>
              </p:sp>
            </p:grpSp>
          </p:grp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F05363-467B-AC44-9A29-D6EA5D736F00}"/>
                </a:ext>
              </a:extLst>
            </p:cNvPr>
            <p:cNvSpPr/>
            <p:nvPr/>
          </p:nvSpPr>
          <p:spPr>
            <a:xfrm rot="10800000">
              <a:off x="2951796" y="1937691"/>
              <a:ext cx="315707" cy="80171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dirty="0">
                  <a:solidFill>
                    <a:schemeClr val="tx2"/>
                  </a:solidFill>
                </a:rPr>
                <a:t>High-level </a:t>
              </a:r>
            </a:p>
            <a:p>
              <a:pPr algn="ctr"/>
              <a:r>
                <a:rPr lang="en-US" altLang="ko-KR" sz="1600" dirty="0">
                  <a:solidFill>
                    <a:schemeClr val="tx2"/>
                  </a:solidFill>
                </a:rPr>
                <a:t>API</a:t>
              </a:r>
              <a:endParaRPr kumimoji="1" lang="ko-KR" altLang="en-US" sz="1600" dirty="0">
                <a:solidFill>
                  <a:schemeClr val="tx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C07DF9-382C-6B4C-9180-B32C6E0D941E}"/>
                </a:ext>
              </a:extLst>
            </p:cNvPr>
            <p:cNvSpPr/>
            <p:nvPr/>
          </p:nvSpPr>
          <p:spPr>
            <a:xfrm rot="10800000">
              <a:off x="2961815" y="2833141"/>
              <a:ext cx="315707" cy="80171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Low-level </a:t>
              </a:r>
            </a:p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API</a:t>
              </a:r>
              <a:endParaRPr kumimoji="1" lang="ko-KR" alt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D96EDDD4-FB30-6849-9197-83D661100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7580" y="1937691"/>
              <a:ext cx="0" cy="90000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162F0B-948D-3A4C-A8A6-F2080B1CFABF}"/>
                </a:ext>
              </a:extLst>
            </p:cNvPr>
            <p:cNvCxnSpPr>
              <a:cxnSpLocks/>
            </p:cNvCxnSpPr>
            <p:nvPr/>
          </p:nvCxnSpPr>
          <p:spPr>
            <a:xfrm>
              <a:off x="2827580" y="2763390"/>
              <a:ext cx="0" cy="900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149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F96F5-7943-7544-AC23-A20C339D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</a:t>
            </a:r>
            <a:r>
              <a:rPr kumimoji="1" lang="ko-KR" altLang="en-US" dirty="0"/>
              <a:t>의 프로그래밍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5EA0F2-F422-0943-BCBF-EED9AAD3F7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77006" y="1182377"/>
            <a:ext cx="5305097" cy="466615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kumimoji="1" lang="en-US" altLang="ko-KR" b="1" dirty="0"/>
              <a:t>Graph</a:t>
            </a:r>
          </a:p>
          <a:p>
            <a:pPr marL="0" indent="0" algn="ctr">
              <a:buNone/>
            </a:pPr>
            <a:r>
              <a:rPr kumimoji="1" lang="ko-KR" altLang="en-US" dirty="0"/>
              <a:t>계산식 구축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Logit, 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 Layer</a:t>
            </a:r>
          </a:p>
          <a:p>
            <a:pPr marL="457200" lvl="1" indent="0" algn="ctr">
              <a:buNone/>
            </a:pP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/>
              <a:t>Session</a:t>
            </a:r>
          </a:p>
          <a:p>
            <a:pPr marL="0" indent="0" algn="ctr">
              <a:buNone/>
            </a:pPr>
            <a:r>
              <a:rPr kumimoji="1" lang="ko-KR" altLang="en-US" dirty="0"/>
              <a:t>계산 실행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Tensor</a:t>
            </a:r>
            <a:r>
              <a:rPr kumimoji="1" lang="ko-KR" altLang="en-US" dirty="0"/>
              <a:t>의 입력 및 출력</a:t>
            </a:r>
            <a:endParaRPr kumimoji="1" lang="en-US" altLang="ko-KR" dirty="0"/>
          </a:p>
          <a:p>
            <a:pPr marL="0" indent="0" algn="ctr">
              <a:buNone/>
            </a:pPr>
            <a:endParaRPr kumimoji="1" lang="en-US" altLang="ko-KR" dirty="0"/>
          </a:p>
          <a:p>
            <a:pPr marL="0" indent="0" algn="ctr">
              <a:buNone/>
            </a:pPr>
            <a:r>
              <a:rPr kumimoji="1" lang="en-US" altLang="ko-KR" b="1" dirty="0"/>
              <a:t>Trainer</a:t>
            </a:r>
          </a:p>
          <a:p>
            <a:pPr marL="0" indent="0" algn="ctr">
              <a:buNone/>
            </a:pPr>
            <a:r>
              <a:rPr kumimoji="1" lang="ko-KR" altLang="en-US" dirty="0"/>
              <a:t>가중치 갱신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SGD (Stochastic Gradient Descent)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38C112-4CFF-6645-9C6B-A52DCDD4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797" y="894437"/>
            <a:ext cx="2948644" cy="5242034"/>
          </a:xfrm>
          <a:prstGeom prst="rect">
            <a:avLst/>
          </a:prstGeom>
        </p:spPr>
      </p:pic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18CA49E3-593B-FF44-A3D8-A78B1145F2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6B77D841-A798-4C46-8C94-F26748CDDD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65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35A36-C1AB-8145-A9C3-D2C0406E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Computational Graph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627ACA-08E7-214A-A42A-AF3D493E62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11273978" cy="2112103"/>
          </a:xfrm>
        </p:spPr>
        <p:txBody>
          <a:bodyPr/>
          <a:lstStyle/>
          <a:p>
            <a:pPr marL="0" indent="0" algn="ctr">
              <a:buNone/>
            </a:pPr>
            <a:r>
              <a:rPr kumimoji="1" lang="ko-KR" altLang="en-US" dirty="0"/>
              <a:t>그래프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텐서</a:t>
            </a:r>
            <a:r>
              <a:rPr kumimoji="1" lang="en-US" altLang="ko-KR" b="1" dirty="0"/>
              <a:t>(</a:t>
            </a:r>
            <a:r>
              <a:rPr kumimoji="1" lang="en" altLang="ko-KR" b="1" dirty="0"/>
              <a:t>Tensor)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오퍼레이션</a:t>
            </a:r>
            <a:r>
              <a:rPr kumimoji="1" lang="en-US" altLang="ko-KR" b="1" dirty="0"/>
              <a:t>(</a:t>
            </a:r>
            <a:r>
              <a:rPr kumimoji="1" lang="en" altLang="ko-KR" b="1" dirty="0"/>
              <a:t>Operation)</a:t>
            </a:r>
            <a:endParaRPr kumimoji="1" lang="ko-KR" altLang="en-US" dirty="0"/>
          </a:p>
          <a:p>
            <a:pPr marL="0" indent="0" algn="ctr">
              <a:buNone/>
            </a:pPr>
            <a:endParaRPr kumimoji="1" lang="ko-KR" altLang="en-US" dirty="0"/>
          </a:p>
          <a:p>
            <a:pPr marL="0" indent="0" algn="ctr">
              <a:buNone/>
            </a:pPr>
            <a:r>
              <a:rPr kumimoji="1" lang="en" altLang="ko-KR" dirty="0"/>
              <a:t>Operation: </a:t>
            </a:r>
            <a:r>
              <a:rPr kumimoji="1" lang="ko-KR" altLang="en-US" dirty="0"/>
              <a:t>계산을 한다 </a:t>
            </a:r>
            <a:r>
              <a:rPr kumimoji="1" lang="en-US" altLang="ko-KR" baseline="-25000" dirty="0"/>
              <a:t>(</a:t>
            </a:r>
            <a:r>
              <a:rPr kumimoji="1" lang="ko-KR" altLang="en-US" baseline="-25000" dirty="0"/>
              <a:t>그래프의 꼭지점</a:t>
            </a:r>
            <a:r>
              <a:rPr kumimoji="1" lang="en-US" altLang="ko-KR" baseline="-25000" dirty="0"/>
              <a:t>)</a:t>
            </a:r>
          </a:p>
          <a:p>
            <a:pPr marL="0" indent="0" algn="ctr">
              <a:buNone/>
            </a:pPr>
            <a:r>
              <a:rPr kumimoji="1" lang="en" altLang="ko-KR" dirty="0"/>
              <a:t>Tensor: Operation</a:t>
            </a:r>
            <a:r>
              <a:rPr kumimoji="1" lang="ko-KR" altLang="en-US" dirty="0"/>
              <a:t>의 입력 및 출력 </a:t>
            </a:r>
            <a:r>
              <a:rPr kumimoji="1" lang="en-US" altLang="ko-KR" baseline="-25000" dirty="0"/>
              <a:t>(</a:t>
            </a:r>
            <a:r>
              <a:rPr kumimoji="1" lang="ko-KR" altLang="en-US" baseline="-25000" dirty="0"/>
              <a:t>그래프의 변</a:t>
            </a:r>
            <a:r>
              <a:rPr kumimoji="1" lang="en-US" altLang="ko-KR" baseline="-25000" dirty="0"/>
              <a:t>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1228427-565F-9440-AA7A-01F387B0FB69}"/>
              </a:ext>
            </a:extLst>
          </p:cNvPr>
          <p:cNvGrpSpPr/>
          <p:nvPr/>
        </p:nvGrpSpPr>
        <p:grpSpPr>
          <a:xfrm>
            <a:off x="829004" y="4364807"/>
            <a:ext cx="4329186" cy="1058531"/>
            <a:chOff x="-1862993" y="3266311"/>
            <a:chExt cx="5882978" cy="144000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825E1A4-0E0E-0544-BC70-4A9C898768DD}"/>
                </a:ext>
              </a:extLst>
            </p:cNvPr>
            <p:cNvSpPr/>
            <p:nvPr/>
          </p:nvSpPr>
          <p:spPr>
            <a:xfrm>
              <a:off x="-1862993" y="3266311"/>
              <a:ext cx="1440000" cy="144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Tensor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9C781A-EDDE-A24B-B8AB-CEA544A4D6DB}"/>
                </a:ext>
              </a:extLst>
            </p:cNvPr>
            <p:cNvSpPr txBox="1"/>
            <p:nvPr/>
          </p:nvSpPr>
          <p:spPr>
            <a:xfrm>
              <a:off x="358496" y="3508433"/>
              <a:ext cx="1440000" cy="95575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050" dirty="0"/>
                <a:t>Operation</a:t>
              </a:r>
              <a:endParaRPr lang="ko-KR" altLang="en-US" sz="1050" dirty="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8814AB71-2BFF-7B41-82D4-E3D72F0B3C19}"/>
                </a:ext>
              </a:extLst>
            </p:cNvPr>
            <p:cNvCxnSpPr>
              <a:cxnSpLocks/>
              <a:stCxn id="6" idx="6"/>
              <a:endCxn id="7" idx="1"/>
            </p:cNvCxnSpPr>
            <p:nvPr/>
          </p:nvCxnSpPr>
          <p:spPr>
            <a:xfrm flipV="1">
              <a:off x="-422993" y="3986310"/>
              <a:ext cx="781489" cy="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E3A6CE5-F421-4B44-B1B6-DD41BBB3B01C}"/>
                </a:ext>
              </a:extLst>
            </p:cNvPr>
            <p:cNvSpPr/>
            <p:nvPr/>
          </p:nvSpPr>
          <p:spPr>
            <a:xfrm>
              <a:off x="2579985" y="3266311"/>
              <a:ext cx="1440000" cy="144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Tensor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7CCC3BA9-8B6F-DC45-B82C-29AFAD281961}"/>
                </a:ext>
              </a:extLst>
            </p:cNvPr>
            <p:cNvCxnSpPr>
              <a:cxnSpLocks/>
              <a:stCxn id="7" idx="3"/>
              <a:endCxn id="9" idx="2"/>
            </p:cNvCxnSpPr>
            <p:nvPr/>
          </p:nvCxnSpPr>
          <p:spPr>
            <a:xfrm>
              <a:off x="1798496" y="3986310"/>
              <a:ext cx="781489" cy="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66F6CB-7CBB-3B42-8293-7E33B26BD57F}"/>
              </a:ext>
            </a:extLst>
          </p:cNvPr>
          <p:cNvGrpSpPr/>
          <p:nvPr/>
        </p:nvGrpSpPr>
        <p:grpSpPr>
          <a:xfrm>
            <a:off x="7191883" y="3589862"/>
            <a:ext cx="3155149" cy="2608418"/>
            <a:chOff x="5059597" y="2901779"/>
            <a:chExt cx="3155149" cy="260841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6DBF697-3A15-AB44-A8C9-09BB2DB5560A}"/>
                </a:ext>
              </a:extLst>
            </p:cNvPr>
            <p:cNvGrpSpPr/>
            <p:nvPr/>
          </p:nvGrpSpPr>
          <p:grpSpPr>
            <a:xfrm>
              <a:off x="5059598" y="2901779"/>
              <a:ext cx="3155148" cy="1979532"/>
              <a:chOff x="943428" y="3293914"/>
              <a:chExt cx="3155148" cy="1979532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508C737-ABFD-EF44-B593-98290DD2DFBA}"/>
                  </a:ext>
                </a:extLst>
              </p:cNvPr>
              <p:cNvSpPr/>
              <p:nvPr/>
            </p:nvSpPr>
            <p:spPr>
              <a:xfrm>
                <a:off x="943428" y="3293914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A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77536CB-2941-2347-B255-D3027C757512}"/>
                  </a:ext>
                </a:extLst>
              </p:cNvPr>
              <p:cNvSpPr/>
              <p:nvPr/>
            </p:nvSpPr>
            <p:spPr>
              <a:xfrm>
                <a:off x="943428" y="4323327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B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755B11C9-5B5B-A749-86BC-B13B2E0EA00C}"/>
                  </a:ext>
                </a:extLst>
              </p:cNvPr>
              <p:cNvCxnSpPr>
                <a:cxnSpLocks/>
                <a:stCxn id="15" idx="6"/>
                <a:endCxn id="17" idx="2"/>
              </p:cNvCxnSpPr>
              <p:nvPr/>
            </p:nvCxnSpPr>
            <p:spPr>
              <a:xfrm flipV="1">
                <a:off x="1576841" y="4323327"/>
                <a:ext cx="393262" cy="31670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846125-C749-D049-8C49-4DC044A1069B}"/>
                  </a:ext>
                </a:extLst>
              </p:cNvPr>
              <p:cNvSpPr txBox="1"/>
              <p:nvPr/>
            </p:nvSpPr>
            <p:spPr>
              <a:xfrm>
                <a:off x="1772103" y="3927327"/>
                <a:ext cx="396000" cy="396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X</a:t>
                </a:r>
                <a:endParaRPr lang="ko-KR" altLang="en-US" dirty="0"/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AD8BBF05-AA09-B44E-9911-B4F404FC20AD}"/>
                  </a:ext>
                </a:extLst>
              </p:cNvPr>
              <p:cNvCxnSpPr>
                <a:cxnSpLocks/>
                <a:stCxn id="14" idx="6"/>
                <a:endCxn id="17" idx="0"/>
              </p:cNvCxnSpPr>
              <p:nvPr/>
            </p:nvCxnSpPr>
            <p:spPr>
              <a:xfrm>
                <a:off x="1576841" y="3610621"/>
                <a:ext cx="393262" cy="3167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5FF2BB1-0634-C041-825E-4C428CCCCBCE}"/>
                  </a:ext>
                </a:extLst>
              </p:cNvPr>
              <p:cNvSpPr/>
              <p:nvPr/>
            </p:nvSpPr>
            <p:spPr>
              <a:xfrm>
                <a:off x="2499927" y="4640033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896780-F55E-964E-B6D9-2870DA26D92B}"/>
                  </a:ext>
                </a:extLst>
              </p:cNvPr>
              <p:cNvSpPr txBox="1"/>
              <p:nvPr/>
            </p:nvSpPr>
            <p:spPr>
              <a:xfrm>
                <a:off x="2618633" y="3927327"/>
                <a:ext cx="396000" cy="396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+</a:t>
                </a:r>
                <a:endParaRPr lang="ko-KR" altLang="en-US" dirty="0"/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509A7CD4-5DB1-9B48-B3D3-4991E2E51ACD}"/>
                  </a:ext>
                </a:extLst>
              </p:cNvPr>
              <p:cNvCxnSpPr>
                <a:cxnSpLocks/>
                <a:stCxn id="17" idx="3"/>
                <a:endCxn id="20" idx="1"/>
              </p:cNvCxnSpPr>
              <p:nvPr/>
            </p:nvCxnSpPr>
            <p:spPr>
              <a:xfrm>
                <a:off x="2168103" y="4125327"/>
                <a:ext cx="45053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1A487D42-9FBE-2B41-B60F-CB33F46C45B4}"/>
                  </a:ext>
                </a:extLst>
              </p:cNvPr>
              <p:cNvCxnSpPr>
                <a:cxnSpLocks/>
                <a:stCxn id="19" idx="0"/>
                <a:endCxn id="20" idx="2"/>
              </p:cNvCxnSpPr>
              <p:nvPr/>
            </p:nvCxnSpPr>
            <p:spPr>
              <a:xfrm flipH="1" flipV="1">
                <a:off x="2816633" y="4323327"/>
                <a:ext cx="1" cy="3167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1400EDA1-CC6E-D242-9826-2C2DADA68B4C}"/>
                  </a:ext>
                </a:extLst>
              </p:cNvPr>
              <p:cNvSpPr/>
              <p:nvPr/>
            </p:nvSpPr>
            <p:spPr>
              <a:xfrm>
                <a:off x="3465163" y="3808620"/>
                <a:ext cx="633413" cy="6334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D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8B3FE746-7BAF-DA40-ADEF-40B7EEF6E85C}"/>
                  </a:ext>
                </a:extLst>
              </p:cNvPr>
              <p:cNvCxnSpPr>
                <a:cxnSpLocks/>
                <a:stCxn id="20" idx="3"/>
                <a:endCxn id="23" idx="2"/>
              </p:cNvCxnSpPr>
              <p:nvPr/>
            </p:nvCxnSpPr>
            <p:spPr>
              <a:xfrm>
                <a:off x="3014633" y="4125327"/>
                <a:ext cx="45053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F80786-3D7B-4E4A-B974-FC5D4B85D21C}"/>
                </a:ext>
              </a:extLst>
            </p:cNvPr>
            <p:cNvSpPr txBox="1"/>
            <p:nvPr/>
          </p:nvSpPr>
          <p:spPr>
            <a:xfrm>
              <a:off x="5059597" y="5079310"/>
              <a:ext cx="31551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dirty="0"/>
                <a:t>*</a:t>
              </a:r>
              <a:r>
                <a:rPr kumimoji="1" lang="en-US" altLang="ko-KR" sz="1100" dirty="0"/>
                <a:t>A, B, C</a:t>
              </a:r>
              <a:r>
                <a:rPr lang="en-US" altLang="ko-KR" sz="1100" dirty="0"/>
                <a:t>,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D </a:t>
              </a:r>
              <a:r>
                <a:rPr lang="ko-KR" altLang="en-US" sz="1100" dirty="0"/>
                <a:t>도 개념 상 하나의 </a:t>
              </a:r>
              <a:r>
                <a:rPr lang="en-US" altLang="ko-KR" sz="1100" dirty="0"/>
                <a:t>Operation</a:t>
              </a:r>
              <a:r>
                <a:rPr lang="ko-KR" altLang="en-US" sz="1100" dirty="0"/>
                <a:t>이다</a:t>
              </a:r>
              <a:r>
                <a:rPr lang="en-US" altLang="ko-KR" sz="1100" dirty="0"/>
                <a:t>.</a:t>
              </a:r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1100" dirty="0"/>
                <a:t>입력과 출력을 담당하는 </a:t>
              </a:r>
              <a:r>
                <a:rPr lang="en-US" altLang="ko-KR" sz="1100" dirty="0"/>
                <a:t>Operation)</a:t>
              </a:r>
            </a:p>
          </p:txBody>
        </p:sp>
      </p:grpSp>
      <p:sp>
        <p:nvSpPr>
          <p:cNvPr id="25" name="바닥글 개체 틀 3">
            <a:extLst>
              <a:ext uri="{FF2B5EF4-FFF2-40B4-BE49-F238E27FC236}">
                <a16:creationId xmlns:a16="http://schemas.microsoft.com/office/drawing/2014/main" id="{3598A22D-03EC-F244-BCF8-E12FDCA9F4D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26" name="슬라이드 번호 개체 틀 4">
            <a:extLst>
              <a:ext uri="{FF2B5EF4-FFF2-40B4-BE49-F238E27FC236}">
                <a16:creationId xmlns:a16="http://schemas.microsoft.com/office/drawing/2014/main" id="{6B6A9E63-37A4-1D45-A061-C9F6307696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8160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92594-7A36-294A-B542-0714F75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9F3A13-234E-8A42-9833-BAC039C7EA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011" y="1253835"/>
            <a:ext cx="11273978" cy="1631255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" altLang="ko-KR" dirty="0"/>
              <a:t>Tensorflow</a:t>
            </a:r>
            <a:r>
              <a:rPr kumimoji="1" lang="ko-KR" altLang="en-US" dirty="0"/>
              <a:t>에서 가장 하위 자료구조</a:t>
            </a:r>
          </a:p>
          <a:p>
            <a:pPr marL="0" indent="0" algn="ctr">
              <a:buNone/>
            </a:pPr>
            <a:endParaRPr kumimoji="1" lang="ko-KR" altLang="en-US" dirty="0"/>
          </a:p>
          <a:p>
            <a:pPr marL="0" indent="0" algn="ctr">
              <a:buNone/>
            </a:pPr>
            <a:r>
              <a:rPr kumimoji="1" lang="en" altLang="ko-KR" dirty="0"/>
              <a:t>Tensor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[</a:t>
            </a:r>
            <a:r>
              <a:rPr kumimoji="1" lang="ko-KR" altLang="en-US" dirty="0"/>
              <a:t>이름</a:t>
            </a:r>
            <a:r>
              <a:rPr kumimoji="1" lang="en-US" altLang="ko-KR" dirty="0"/>
              <a:t>,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데이터형</a:t>
            </a:r>
            <a:r>
              <a:rPr kumimoji="1" lang="en-US" altLang="ko-KR" dirty="0"/>
              <a:t>]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이뤄져 있다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3D0AAD9-543B-3B42-AEF3-D0E83AF09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889561"/>
              </p:ext>
            </p:extLst>
          </p:nvPr>
        </p:nvGraphicFramePr>
        <p:xfrm>
          <a:off x="7590191" y="3082857"/>
          <a:ext cx="180000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4013844123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053035743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615107770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2.53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0.572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53833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67.3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0.526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2.53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933078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46.3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0.536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0.835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308046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8C6236E-1D80-9E44-8C1F-73C02DC4A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607528"/>
              </p:ext>
            </p:extLst>
          </p:nvPr>
        </p:nvGraphicFramePr>
        <p:xfrm>
          <a:off x="7509001" y="3179588"/>
          <a:ext cx="180000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4013844123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053035743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615107770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2.53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0.572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53833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67.3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0.526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2.53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933078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46.3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0.536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0.835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308046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F54F235C-46F2-6044-AF65-458F55D87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767495"/>
              </p:ext>
            </p:extLst>
          </p:nvPr>
        </p:nvGraphicFramePr>
        <p:xfrm>
          <a:off x="7373498" y="3276318"/>
          <a:ext cx="1854312" cy="1854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104">
                  <a:extLst>
                    <a:ext uri="{9D8B030D-6E8A-4147-A177-3AD203B41FA5}">
                      <a16:colId xmlns:a16="http://schemas.microsoft.com/office/drawing/2014/main" val="4013844123"/>
                    </a:ext>
                  </a:extLst>
                </a:gridCol>
                <a:gridCol w="618104">
                  <a:extLst>
                    <a:ext uri="{9D8B030D-6E8A-4147-A177-3AD203B41FA5}">
                      <a16:colId xmlns:a16="http://schemas.microsoft.com/office/drawing/2014/main" val="1053035743"/>
                    </a:ext>
                  </a:extLst>
                </a:gridCol>
                <a:gridCol w="618104">
                  <a:extLst>
                    <a:ext uri="{9D8B030D-6E8A-4147-A177-3AD203B41FA5}">
                      <a16:colId xmlns:a16="http://schemas.microsoft.com/office/drawing/2014/main" val="615107770"/>
                    </a:ext>
                  </a:extLst>
                </a:gridCol>
              </a:tblGrid>
              <a:tr h="618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0.245</a:t>
                      </a:r>
                      <a:endParaRPr lang="ko-KR" altLang="en-US" sz="1200" dirty="0"/>
                    </a:p>
                  </a:txBody>
                  <a:tcPr marL="94199" marR="94199" marT="47100" marB="47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2.53</a:t>
                      </a:r>
                      <a:endParaRPr lang="ko-KR" altLang="en-US" sz="1200" dirty="0"/>
                    </a:p>
                  </a:txBody>
                  <a:tcPr marL="94199" marR="94199" marT="47100" marB="47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0.572</a:t>
                      </a:r>
                      <a:endParaRPr lang="ko-KR" altLang="en-US" sz="1200" dirty="0"/>
                    </a:p>
                  </a:txBody>
                  <a:tcPr marL="94199" marR="94199" marT="47100" marB="47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538335"/>
                  </a:ext>
                </a:extLst>
              </a:tr>
              <a:tr h="618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67.3</a:t>
                      </a:r>
                      <a:endParaRPr lang="ko-KR" altLang="en-US" sz="1200" dirty="0"/>
                    </a:p>
                  </a:txBody>
                  <a:tcPr marL="94199" marR="94199" marT="47100" marB="47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0.526</a:t>
                      </a:r>
                      <a:endParaRPr lang="ko-KR" altLang="en-US" sz="1200" dirty="0"/>
                    </a:p>
                  </a:txBody>
                  <a:tcPr marL="94199" marR="94199" marT="47100" marB="47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2.53</a:t>
                      </a:r>
                      <a:endParaRPr lang="ko-KR" altLang="en-US" sz="1200" dirty="0"/>
                    </a:p>
                  </a:txBody>
                  <a:tcPr marL="94199" marR="94199" marT="47100" marB="47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933078"/>
                  </a:ext>
                </a:extLst>
              </a:tr>
              <a:tr h="618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46.3</a:t>
                      </a:r>
                      <a:endParaRPr lang="ko-KR" altLang="en-US" sz="1200" dirty="0"/>
                    </a:p>
                  </a:txBody>
                  <a:tcPr marL="94199" marR="94199" marT="47100" marB="47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0.536</a:t>
                      </a:r>
                      <a:endParaRPr lang="ko-KR" altLang="en-US" sz="1200" dirty="0"/>
                    </a:p>
                  </a:txBody>
                  <a:tcPr marL="94199" marR="94199" marT="47100" marB="47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0.835</a:t>
                      </a:r>
                      <a:endParaRPr lang="ko-KR" altLang="en-US" sz="1200" dirty="0"/>
                    </a:p>
                  </a:txBody>
                  <a:tcPr marL="94199" marR="94199" marT="47100" marB="47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308046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351FAB5F-5E02-F54A-B094-9AD06B2C30D0}"/>
              </a:ext>
            </a:extLst>
          </p:cNvPr>
          <p:cNvSpPr txBox="1"/>
          <p:nvPr/>
        </p:nvSpPr>
        <p:spPr>
          <a:xfrm>
            <a:off x="7427811" y="5130632"/>
            <a:ext cx="1967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[“C”, 3x3x3, </a:t>
            </a:r>
            <a:r>
              <a:rPr lang="ko-KR" altLang="en-US" sz="1600" dirty="0" err="1"/>
              <a:t>실수형</a:t>
            </a:r>
            <a:r>
              <a:rPr lang="en-US" altLang="ko-KR" sz="1600" dirty="0"/>
              <a:t>]</a:t>
            </a:r>
            <a:endParaRPr kumimoji="1" lang="ko-KR" altLang="en-US" sz="1600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0C1013E-54A7-5140-BCE5-6B46350D2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146729"/>
              </p:ext>
            </p:extLst>
          </p:nvPr>
        </p:nvGraphicFramePr>
        <p:xfrm>
          <a:off x="4851520" y="3276319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4013844123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053035743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615107770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53833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933078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30804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A420DFEA-0D43-C846-8BF4-3EE41CC16E57}"/>
              </a:ext>
            </a:extLst>
          </p:cNvPr>
          <p:cNvSpPr txBox="1"/>
          <p:nvPr/>
        </p:nvSpPr>
        <p:spPr>
          <a:xfrm>
            <a:off x="4851520" y="5136155"/>
            <a:ext cx="1800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[“B”, 3x3, </a:t>
            </a:r>
            <a:r>
              <a:rPr lang="ko-KR" altLang="en-US" sz="1600" dirty="0"/>
              <a:t>정수형</a:t>
            </a:r>
            <a:r>
              <a:rPr lang="en-US" altLang="ko-KR" sz="1600" dirty="0"/>
              <a:t>]</a:t>
            </a:r>
            <a:endParaRPr kumimoji="1" lang="ko-KR" altLang="en-US" sz="1600" dirty="0"/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2DCD3CC-34B0-5D4B-8D73-260B00DBD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79219"/>
              </p:ext>
            </p:extLst>
          </p:nvPr>
        </p:nvGraphicFramePr>
        <p:xfrm>
          <a:off x="3122843" y="3276319"/>
          <a:ext cx="6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4013844123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53833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933078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308046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E86544C-9C68-8349-B39A-3200867A0C8A}"/>
              </a:ext>
            </a:extLst>
          </p:cNvPr>
          <p:cNvSpPr txBox="1"/>
          <p:nvPr/>
        </p:nvSpPr>
        <p:spPr>
          <a:xfrm>
            <a:off x="2522842" y="5135851"/>
            <a:ext cx="1800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[“A”, 3, </a:t>
            </a:r>
            <a:r>
              <a:rPr lang="ko-KR" altLang="en-US" sz="1600" dirty="0"/>
              <a:t>문자형</a:t>
            </a:r>
            <a:r>
              <a:rPr lang="en-US" altLang="ko-KR" sz="1600" dirty="0"/>
              <a:t>]</a:t>
            </a:r>
            <a:endParaRPr kumimoji="1" lang="ko-KR" alt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E9DA09-F85F-EC45-9BFE-044B1F6F1BC3}"/>
              </a:ext>
            </a:extLst>
          </p:cNvPr>
          <p:cNvSpPr txBox="1"/>
          <p:nvPr/>
        </p:nvSpPr>
        <p:spPr>
          <a:xfrm>
            <a:off x="3692513" y="5740729"/>
            <a:ext cx="4797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/>
              <a:t>Tensor</a:t>
            </a:r>
            <a:r>
              <a:rPr kumimoji="1" lang="ko-KR" altLang="en-US" sz="1600" dirty="0"/>
              <a:t>을 만드는 방법은 다양하다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실습 </a:t>
            </a:r>
            <a:r>
              <a:rPr kumimoji="1" lang="en-US" altLang="ko-KR" sz="1600" dirty="0"/>
              <a:t>1.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Tensor)</a:t>
            </a:r>
            <a:endParaRPr kumimoji="1" lang="ko-KR" altLang="en-US" sz="1600" dirty="0"/>
          </a:p>
        </p:txBody>
      </p:sp>
      <p:sp>
        <p:nvSpPr>
          <p:cNvPr id="33" name="바닥글 개체 틀 3">
            <a:extLst>
              <a:ext uri="{FF2B5EF4-FFF2-40B4-BE49-F238E27FC236}">
                <a16:creationId xmlns:a16="http://schemas.microsoft.com/office/drawing/2014/main" id="{EB8FCDCE-BBD6-DB4B-A0B2-BBED8FD27E6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34" name="슬라이드 번호 개체 틀 4">
            <a:extLst>
              <a:ext uri="{FF2B5EF4-FFF2-40B4-BE49-F238E27FC236}">
                <a16:creationId xmlns:a16="http://schemas.microsoft.com/office/drawing/2014/main" id="{F3F88C31-BCE6-5149-9DF8-75124E909C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59055" y="6356349"/>
            <a:ext cx="373934" cy="365125"/>
          </a:xfrm>
        </p:spPr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003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63AFA-F4D6-DD4C-B553-C23C65FA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Variable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394A2C-25C8-B643-B579-5E055E69B0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76447" y="2039243"/>
            <a:ext cx="9439106" cy="2592951"/>
          </a:xfrm>
        </p:spPr>
        <p:txBody>
          <a:bodyPr/>
          <a:lstStyle/>
          <a:p>
            <a:pPr marL="0" indent="0" algn="ctr">
              <a:buNone/>
            </a:pPr>
            <a:r>
              <a:rPr lang="en" altLang="ko-KR" dirty="0" err="1"/>
              <a:t>tf.constant</a:t>
            </a:r>
            <a:r>
              <a:rPr lang="en" altLang="ko-KR" dirty="0"/>
              <a:t>(value=[5,6,7]) vs. </a:t>
            </a:r>
            <a:r>
              <a:rPr lang="en" altLang="ko-KR" dirty="0" err="1"/>
              <a:t>tf.Variable</a:t>
            </a:r>
            <a:r>
              <a:rPr lang="en" altLang="ko-KR" dirty="0"/>
              <a:t>(</a:t>
            </a:r>
            <a:r>
              <a:rPr lang="en" altLang="ko-KR" dirty="0" err="1"/>
              <a:t>initial_value</a:t>
            </a:r>
            <a:r>
              <a:rPr lang="en" altLang="ko-KR" dirty="0"/>
              <a:t>=[5,6,7])</a:t>
            </a:r>
          </a:p>
          <a:p>
            <a:pPr marL="0" indent="0" algn="ctr">
              <a:buNone/>
            </a:pPr>
            <a:endParaRPr lang="en" altLang="ko-KR" dirty="0"/>
          </a:p>
          <a:p>
            <a:pPr marL="0" indent="0" algn="ctr">
              <a:buNone/>
            </a:pPr>
            <a:r>
              <a:rPr lang="ko-KR" altLang="en-US" dirty="0"/>
              <a:t>불변 </a:t>
            </a:r>
            <a:r>
              <a:rPr lang="en-US" altLang="ko-KR" dirty="0"/>
              <a:t>(</a:t>
            </a:r>
            <a:r>
              <a:rPr lang="en" altLang="ko-KR" dirty="0"/>
              <a:t>Immutable) vs. </a:t>
            </a:r>
            <a:r>
              <a:rPr lang="ko-KR" altLang="en-US" dirty="0"/>
              <a:t>가변 </a:t>
            </a:r>
            <a:r>
              <a:rPr lang="en-US" altLang="ko-KR" dirty="0"/>
              <a:t>(</a:t>
            </a:r>
            <a:r>
              <a:rPr lang="en" altLang="ko-KR" dirty="0"/>
              <a:t>Mutable)</a:t>
            </a:r>
          </a:p>
          <a:p>
            <a:pPr marL="0" indent="0" algn="ctr">
              <a:buNone/>
            </a:pPr>
            <a:endParaRPr lang="en" altLang="ko-KR" dirty="0"/>
          </a:p>
          <a:p>
            <a:pPr marL="0" indent="0" algn="ctr">
              <a:buNone/>
            </a:pPr>
            <a:r>
              <a:rPr lang="en" altLang="ko-KR" dirty="0"/>
              <a:t>𝐴×𝐵+𝐶=𝐷 vs. 𝑦=</a:t>
            </a:r>
            <a:r>
              <a:rPr lang="en" altLang="ko-KR" dirty="0">
                <a:solidFill>
                  <a:srgbClr val="FF0000"/>
                </a:solidFill>
              </a:rPr>
              <a:t>𝒘</a:t>
            </a:r>
            <a:r>
              <a:rPr lang="en" altLang="ko-KR" dirty="0"/>
              <a:t>×𝑥+</a:t>
            </a:r>
            <a:r>
              <a:rPr lang="en" altLang="ko-KR" dirty="0">
                <a:solidFill>
                  <a:srgbClr val="FF0000"/>
                </a:solidFill>
              </a:rPr>
              <a:t>𝒃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253CF9-51F7-344B-8DF0-4F5EF474DE9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22BCE6-DD95-544C-9CCF-BEFFC300D7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1382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249FC-1D33-B145-A32C-3DF0C884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Variable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EF67DF-0882-2544-BD09-27AE339741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" altLang="ko-KR" dirty="0"/>
              <a:t>Variable </a:t>
            </a:r>
            <a:r>
              <a:rPr kumimoji="1" lang="ko-KR" altLang="en-US" dirty="0"/>
              <a:t>을 정의할 때 이름</a:t>
            </a:r>
            <a:r>
              <a:rPr kumimoji="1" lang="en-US" altLang="ko-KR" dirty="0"/>
              <a:t>(</a:t>
            </a:r>
            <a:r>
              <a:rPr kumimoji="1" lang="en" altLang="ko-KR" dirty="0"/>
              <a:t>Name)</a:t>
            </a:r>
            <a:r>
              <a:rPr kumimoji="1" lang="ko-KR" altLang="en-US" dirty="0"/>
              <a:t>은 중요한 역할을 함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>
              <a:buFont typeface="시스템 서체"/>
              <a:buChar char="-"/>
            </a:pPr>
            <a:r>
              <a:rPr kumimoji="1" lang="ko-KR" altLang="en-US" dirty="0"/>
              <a:t>모든 </a:t>
            </a:r>
            <a:r>
              <a:rPr kumimoji="1" lang="en" altLang="ko-KR" dirty="0"/>
              <a:t>tensor</a:t>
            </a:r>
            <a:r>
              <a:rPr kumimoji="1" lang="ko-KR" altLang="en-US" dirty="0"/>
              <a:t>는 이름으로 정의됨 </a:t>
            </a:r>
            <a:r>
              <a:rPr kumimoji="1" lang="en-US" altLang="ko-KR" dirty="0"/>
              <a:t>(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이름은 중복 불가</a:t>
            </a:r>
            <a:r>
              <a:rPr kumimoji="1" lang="en-US" altLang="ko-KR" dirty="0"/>
              <a:t>)</a:t>
            </a:r>
          </a:p>
          <a:p>
            <a:pPr lvl="1">
              <a:buFont typeface="시스템 서체"/>
              <a:buChar char="-"/>
            </a:pPr>
            <a:endParaRPr kumimoji="1" lang="en-US" altLang="ko-KR" dirty="0"/>
          </a:p>
          <a:p>
            <a:pPr lvl="1">
              <a:buFont typeface="시스템 서체"/>
              <a:buChar char="-"/>
            </a:pPr>
            <a:r>
              <a:rPr kumimoji="1" lang="ko-KR" altLang="en-US" dirty="0"/>
              <a:t>예</a:t>
            </a:r>
            <a:r>
              <a:rPr kumimoji="1" lang="en-US" altLang="ko-KR" dirty="0"/>
              <a:t>: </a:t>
            </a:r>
            <a:r>
              <a:rPr kumimoji="1" lang="ko-KR" altLang="en-US" dirty="0"/>
              <a:t>모델에서 사용한 특정 가중치를 불러오고 싶을 때 이름을 사용함</a:t>
            </a:r>
            <a:endParaRPr kumimoji="1" lang="en-US" altLang="ko-KR" dirty="0"/>
          </a:p>
          <a:p>
            <a:endParaRPr kumimoji="1" lang="ko-KR" altLang="en-US" dirty="0"/>
          </a:p>
          <a:p>
            <a:r>
              <a:rPr kumimoji="1" lang="en" altLang="ko-KR" dirty="0"/>
              <a:t>Variable Scope</a:t>
            </a:r>
          </a:p>
          <a:p>
            <a:pPr lvl="1"/>
            <a:endParaRPr kumimoji="1" lang="en-US" altLang="ko-KR" dirty="0"/>
          </a:p>
          <a:p>
            <a:pPr lvl="1">
              <a:buFont typeface="시스템 서체"/>
              <a:buChar char="-"/>
            </a:pPr>
            <a:r>
              <a:rPr kumimoji="1" lang="ko-KR" altLang="en-US" dirty="0"/>
              <a:t>여러 </a:t>
            </a:r>
            <a:r>
              <a:rPr kumimoji="1" lang="en" altLang="ko-KR" dirty="0"/>
              <a:t>variable</a:t>
            </a:r>
            <a:r>
              <a:rPr kumimoji="1" lang="ko-KR" altLang="en-US" dirty="0"/>
              <a:t>을 그룹 짓고 싶을 때</a:t>
            </a:r>
          </a:p>
          <a:p>
            <a:pPr lvl="1">
              <a:buFont typeface="시스템 서체"/>
              <a:buChar char="-"/>
            </a:pPr>
            <a:endParaRPr kumimoji="1" lang="en-US" altLang="ko-KR" dirty="0"/>
          </a:p>
          <a:p>
            <a:pPr lvl="1">
              <a:buFont typeface="시스템 서체"/>
              <a:buChar char="-"/>
            </a:pPr>
            <a:r>
              <a:rPr kumimoji="1" lang="ko-KR" altLang="en-US" dirty="0"/>
              <a:t>또는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이미 사용한 </a:t>
            </a:r>
            <a:r>
              <a:rPr kumimoji="1" lang="en" altLang="ko-KR" dirty="0"/>
              <a:t>variable</a:t>
            </a:r>
            <a:r>
              <a:rPr kumimoji="1" lang="ko-KR" altLang="en-US" dirty="0"/>
              <a:t>을 재사용할 때</a:t>
            </a:r>
            <a:endParaRPr kumimoji="1" lang="en-US" altLang="ko-KR" dirty="0"/>
          </a:p>
          <a:p>
            <a:pPr lvl="1">
              <a:buFont typeface="시스템 서체"/>
              <a:buChar char="-"/>
            </a:pPr>
            <a:endParaRPr kumimoji="1" lang="en-US" altLang="ko-KR" dirty="0"/>
          </a:p>
          <a:p>
            <a:pPr marL="457200" lvl="1" indent="0" algn="ctr">
              <a:buNone/>
            </a:pPr>
            <a:r>
              <a:rPr kumimoji="1" lang="ko-KR" altLang="en-US" dirty="0"/>
              <a:t>실습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Variable</a:t>
            </a:r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096614-5199-4E45-BF46-0371957AEF2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kumimoji="1" lang="en" altLang="ko-KR"/>
              <a:t>(Part 1) </a:t>
            </a:r>
            <a:r>
              <a:rPr kumimoji="1" lang="ko-KR" altLang="en-US"/>
              <a:t>텐서플로우</a:t>
            </a:r>
            <a:r>
              <a:rPr kumimoji="1" lang="en-US" altLang="ko-KR"/>
              <a:t>(</a:t>
            </a:r>
            <a:r>
              <a:rPr kumimoji="1" lang="en" altLang="ko-KR"/>
              <a:t>TensorFlow) </a:t>
            </a:r>
            <a:r>
              <a:rPr kumimoji="1" lang="ko-KR" altLang="en-US"/>
              <a:t>기초 및 실습</a:t>
            </a:r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955C5E-A079-104D-8CDE-6AA4FE20D7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A4169E2-950A-7944-BD27-CF97751E7F2C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226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887</Words>
  <Application>Microsoft Macintosh PowerPoint</Application>
  <PresentationFormat>와이드스크린</PresentationFormat>
  <Paragraphs>222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시스템 서체</vt:lpstr>
      <vt:lpstr>Arial</vt:lpstr>
      <vt:lpstr>Calibri</vt:lpstr>
      <vt:lpstr>Office 테마</vt:lpstr>
      <vt:lpstr>텐서플로우(TensorFlow) 기초 및 실습</vt:lpstr>
      <vt:lpstr>Google Colaboratory 실습 환경 준비</vt:lpstr>
      <vt:lpstr>PowerPoint 프레젠테이션</vt:lpstr>
      <vt:lpstr>Tensorflow 구성</vt:lpstr>
      <vt:lpstr>TensorFlow의 프로그래밍 구조</vt:lpstr>
      <vt:lpstr>Computational Graph</vt:lpstr>
      <vt:lpstr>Tensor</vt:lpstr>
      <vt:lpstr>Variable</vt:lpstr>
      <vt:lpstr>Variable</vt:lpstr>
      <vt:lpstr>Session / 입출력</vt:lpstr>
      <vt:lpstr>Neural Network</vt:lpstr>
      <vt:lpstr>Trainer</vt:lpstr>
      <vt:lpstr>Tensorboard and Saver</vt:lpstr>
      <vt:lpstr>요약</vt:lpstr>
      <vt:lpstr>감사합니다!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48</cp:revision>
  <dcterms:created xsi:type="dcterms:W3CDTF">2018-07-27T12:12:27Z</dcterms:created>
  <dcterms:modified xsi:type="dcterms:W3CDTF">2018-07-31T01:27:07Z</dcterms:modified>
</cp:coreProperties>
</file>